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766" r:id="rId1"/>
    <p:sldMasterId id="2147483770" r:id="rId2"/>
    <p:sldMasterId id="2147483769" r:id="rId3"/>
  </p:sldMasterIdLst>
  <p:notesMasterIdLst>
    <p:notesMasterId r:id="rId64"/>
  </p:notesMasterIdLst>
  <p:handoutMasterIdLst>
    <p:handoutMasterId r:id="rId65"/>
  </p:handoutMasterIdLst>
  <p:sldIdLst>
    <p:sldId id="543" r:id="rId4"/>
    <p:sldId id="256" r:id="rId5"/>
    <p:sldId id="257" r:id="rId6"/>
    <p:sldId id="258" r:id="rId7"/>
    <p:sldId id="259" r:id="rId8"/>
    <p:sldId id="260" r:id="rId9"/>
    <p:sldId id="592" r:id="rId10"/>
    <p:sldId id="590" r:id="rId11"/>
    <p:sldId id="595" r:id="rId12"/>
    <p:sldId id="597" r:id="rId13"/>
    <p:sldId id="558" r:id="rId14"/>
    <p:sldId id="261" r:id="rId15"/>
    <p:sldId id="395" r:id="rId16"/>
    <p:sldId id="599" r:id="rId17"/>
    <p:sldId id="605" r:id="rId18"/>
    <p:sldId id="568" r:id="rId19"/>
    <p:sldId id="569" r:id="rId20"/>
    <p:sldId id="604" r:id="rId21"/>
    <p:sldId id="5674" r:id="rId22"/>
    <p:sldId id="565" r:id="rId23"/>
    <p:sldId id="5675" r:id="rId24"/>
    <p:sldId id="564" r:id="rId25"/>
    <p:sldId id="5676" r:id="rId26"/>
    <p:sldId id="566" r:id="rId27"/>
    <p:sldId id="600" r:id="rId28"/>
    <p:sldId id="562" r:id="rId29"/>
    <p:sldId id="603" r:id="rId30"/>
    <p:sldId id="5673" r:id="rId31"/>
    <p:sldId id="5671" r:id="rId32"/>
    <p:sldId id="5672" r:id="rId33"/>
    <p:sldId id="383" r:id="rId34"/>
    <p:sldId id="384" r:id="rId35"/>
    <p:sldId id="385" r:id="rId36"/>
    <p:sldId id="387" r:id="rId37"/>
    <p:sldId id="388" r:id="rId38"/>
    <p:sldId id="382" r:id="rId39"/>
    <p:sldId id="386" r:id="rId40"/>
    <p:sldId id="601" r:id="rId41"/>
    <p:sldId id="5677" r:id="rId42"/>
    <p:sldId id="5679" r:id="rId43"/>
    <p:sldId id="576" r:id="rId44"/>
    <p:sldId id="606" r:id="rId45"/>
    <p:sldId id="5708" r:id="rId46"/>
    <p:sldId id="593" r:id="rId47"/>
    <p:sldId id="5680" r:id="rId48"/>
    <p:sldId id="5678" r:id="rId49"/>
    <p:sldId id="583" r:id="rId50"/>
    <p:sldId id="5709" r:id="rId51"/>
    <p:sldId id="5713" r:id="rId52"/>
    <p:sldId id="5712" r:id="rId53"/>
    <p:sldId id="578" r:id="rId54"/>
    <p:sldId id="579" r:id="rId55"/>
    <p:sldId id="580" r:id="rId56"/>
    <p:sldId id="581" r:id="rId57"/>
    <p:sldId id="582" r:id="rId58"/>
    <p:sldId id="273" r:id="rId59"/>
    <p:sldId id="554" r:id="rId60"/>
    <p:sldId id="602" r:id="rId61"/>
    <p:sldId id="357" r:id="rId62"/>
    <p:sldId id="358"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0CA1791A-5269-F541-BA16-04113DE7C591}">
          <p14:sldIdLst>
            <p14:sldId id="543"/>
            <p14:sldId id="256"/>
            <p14:sldId id="257"/>
            <p14:sldId id="258"/>
            <p14:sldId id="259"/>
            <p14:sldId id="260"/>
            <p14:sldId id="592"/>
            <p14:sldId id="590"/>
            <p14:sldId id="595"/>
            <p14:sldId id="597"/>
            <p14:sldId id="558"/>
            <p14:sldId id="261"/>
            <p14:sldId id="395"/>
            <p14:sldId id="599"/>
            <p14:sldId id="605"/>
            <p14:sldId id="568"/>
            <p14:sldId id="569"/>
            <p14:sldId id="604"/>
            <p14:sldId id="5674"/>
            <p14:sldId id="565"/>
            <p14:sldId id="5675"/>
            <p14:sldId id="564"/>
            <p14:sldId id="5676"/>
            <p14:sldId id="566"/>
            <p14:sldId id="600"/>
            <p14:sldId id="562"/>
            <p14:sldId id="603"/>
            <p14:sldId id="5673"/>
            <p14:sldId id="5671"/>
            <p14:sldId id="5672"/>
            <p14:sldId id="383"/>
            <p14:sldId id="384"/>
            <p14:sldId id="385"/>
            <p14:sldId id="387"/>
            <p14:sldId id="388"/>
            <p14:sldId id="382"/>
            <p14:sldId id="386"/>
            <p14:sldId id="601"/>
            <p14:sldId id="5677"/>
            <p14:sldId id="5679"/>
            <p14:sldId id="576"/>
            <p14:sldId id="606"/>
            <p14:sldId id="5708"/>
            <p14:sldId id="593"/>
            <p14:sldId id="5680"/>
            <p14:sldId id="5678"/>
            <p14:sldId id="583"/>
            <p14:sldId id="5709"/>
            <p14:sldId id="5713"/>
            <p14:sldId id="5712"/>
            <p14:sldId id="578"/>
            <p14:sldId id="579"/>
            <p14:sldId id="580"/>
            <p14:sldId id="581"/>
            <p14:sldId id="582"/>
            <p14:sldId id="273"/>
            <p14:sldId id="554"/>
            <p14:sldId id="602"/>
            <p14:sldId id="357"/>
            <p14:sldId id="35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EEDE00-DBAA-456B-9D13-6C967408478F}" v="77" dt="2026-02-05T11:28:57.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1" autoAdjust="0"/>
    <p:restoredTop sz="77954" autoAdjust="0"/>
  </p:normalViewPr>
  <p:slideViewPr>
    <p:cSldViewPr snapToGrid="0" snapToObjects="1">
      <p:cViewPr varScale="1">
        <p:scale>
          <a:sx n="129" d="100"/>
          <a:sy n="129" d="100"/>
        </p:scale>
        <p:origin x="1260" y="114"/>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4" d="100"/>
          <a:sy n="104" d="100"/>
        </p:scale>
        <p:origin x="936" y="1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_rels/data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14="http://schemas.microsoft.com/office/drawing/2010/diagram" xmlns:dgm="http://schemas.openxmlformats.org/drawingml/2006/diagram" xmlns:a="http://schemas.openxmlformats.org/drawingml/2006/main">
  <dgm:ptLst>
    <dgm:pt modelId="{FFA7AC1D-28EF-4A42-BED7-6CCC12029D62}" type="doc">
      <dgm:prSet loTypeId="urn:microsoft.com/office/officeart/2005/8/layout/radial4" loCatId="relationship" qsTypeId="urn:microsoft.com/office/officeart/2005/8/quickstyle/simple1" qsCatId="simple" csTypeId="urn:microsoft.com/office/officeart/2005/8/colors/accent4_1" csCatId="accent4" phldr="1"/>
      <dgm:spPr/>
      <dgm:t>
        <a:bodyPr/>
        <a:lstStyle/>
        <a:p>
          <a:endParaRPr lang="en-US"/>
        </a:p>
      </dgm:t>
    </dgm:pt>
    <dgm:pt modelId="{DA2EC275-FAD9-4590-A82C-F9DB450D6860}">
      <dgm:prSet phldrT="[Text]" custT="1"/>
      <dgm:spPr>
        <a:ln>
          <a:solidFill>
            <a:srgbClr val="87319A"/>
          </a:solidFill>
        </a:ln>
      </dgm:spPr>
      <dgm:t>
        <a:bodyPr/>
        <a:lstStyle/>
        <a:p>
          <a:r>
            <a:rPr lang="en-US" sz="1800" dirty="0">
              <a:latin typeface="Futura"/>
            </a:rPr>
            <a:t>DOL</a:t>
          </a:r>
        </a:p>
      </dgm:t>
    </dgm:pt>
    <dgm:pt modelId="{4BE5E909-FB6B-4DBD-A5CA-C6C6D34AD0E0}" type="parTrans" cxnId="{4AF56097-E11A-4245-B095-65551408EF23}">
      <dgm:prSet/>
      <dgm:spPr>
        <a:solidFill>
          <a:srgbClr val="AD72B8"/>
        </a:solidFill>
      </dgm:spPr>
      <dgm:t>
        <a:bodyPr/>
        <a:lstStyle/>
        <a:p>
          <a:endParaRPr lang="en-US"/>
        </a:p>
      </dgm:t>
    </dgm:pt>
    <dgm:pt modelId="{AAC05ECF-E9D0-4864-82E1-DBBF0BBE14C4}" type="sibTrans" cxnId="{4AF56097-E11A-4245-B095-65551408EF23}">
      <dgm:prSet/>
      <dgm:spPr/>
      <dgm:t>
        <a:bodyPr/>
        <a:lstStyle/>
        <a:p>
          <a:endParaRPr lang="en-US"/>
        </a:p>
      </dgm:t>
    </dgm:pt>
    <dgm:pt modelId="{CDBFCD9E-4FFD-4030-856E-A089E2046F26}">
      <dgm:prSet phldrT="[Text]" custT="1"/>
      <dgm:spPr>
        <a:ln>
          <a:solidFill>
            <a:srgbClr val="87319A"/>
          </a:solidFill>
        </a:ln>
      </dgm:spPr>
      <dgm:t>
        <a:bodyPr/>
        <a:lstStyle/>
        <a:p>
          <a:r>
            <a:rPr lang="en-US" sz="1800" dirty="0">
              <a:latin typeface="Futura"/>
            </a:rPr>
            <a:t>States Agencies</a:t>
          </a:r>
        </a:p>
      </dgm:t>
    </dgm:pt>
    <dgm:pt modelId="{A562E39A-ADBF-4412-B0D6-440F95AFB8AD}" type="parTrans" cxnId="{0A56B298-363B-40BB-8287-B9CABBF1A36A}">
      <dgm:prSet/>
      <dgm:spPr>
        <a:solidFill>
          <a:srgbClr val="AD72B8"/>
        </a:solidFill>
      </dgm:spPr>
      <dgm:t>
        <a:bodyPr/>
        <a:lstStyle/>
        <a:p>
          <a:endParaRPr lang="en-US"/>
        </a:p>
      </dgm:t>
    </dgm:pt>
    <dgm:pt modelId="{F12D282C-BF45-49C6-954B-AF395C94CAD9}" type="sibTrans" cxnId="{0A56B298-363B-40BB-8287-B9CABBF1A36A}">
      <dgm:prSet/>
      <dgm:spPr/>
      <dgm:t>
        <a:bodyPr/>
        <a:lstStyle/>
        <a:p>
          <a:endParaRPr lang="en-US"/>
        </a:p>
      </dgm:t>
    </dgm:pt>
    <dgm:pt modelId="{60CC3E72-8A4A-446A-8507-8B13985155CE}">
      <dgm:prSet phldrT="[Text]" custT="1"/>
      <dgm:spPr>
        <a:ln>
          <a:solidFill>
            <a:srgbClr val="FF5A34"/>
          </a:solidFill>
        </a:ln>
      </dgm:spPr>
      <dgm:t>
        <a:bodyPr/>
        <a:lstStyle/>
        <a:p>
          <a:r>
            <a:rPr lang="en-US" sz="1800" dirty="0">
              <a:latin typeface="Futura"/>
            </a:rPr>
            <a:t>A Perfect Storm</a:t>
          </a:r>
        </a:p>
      </dgm:t>
    </dgm:pt>
    <dgm:pt modelId="{30B0BFF5-72D7-4955-AC12-EA509351B1BF}" type="parTrans" cxnId="{D3959321-6E12-4107-99D5-C39FF50A9036}">
      <dgm:prSet/>
      <dgm:spPr/>
      <dgm:t>
        <a:bodyPr/>
        <a:lstStyle/>
        <a:p>
          <a:endParaRPr lang="en-US"/>
        </a:p>
      </dgm:t>
    </dgm:pt>
    <dgm:pt modelId="{D53B40D4-4DD4-4E76-8592-C7A20721350C}" type="sibTrans" cxnId="{D3959321-6E12-4107-99D5-C39FF50A9036}">
      <dgm:prSet/>
      <dgm:spPr/>
      <dgm:t>
        <a:bodyPr/>
        <a:lstStyle/>
        <a:p>
          <a:endParaRPr lang="en-US"/>
        </a:p>
      </dgm:t>
    </dgm:pt>
    <dgm:pt modelId="{51CCF8A4-8AFE-414B-99DB-F89E9E996700}">
      <dgm:prSet phldrT="[Text]" custT="1"/>
      <dgm:spPr>
        <a:ln>
          <a:solidFill>
            <a:srgbClr val="87319A"/>
          </a:solidFill>
        </a:ln>
      </dgm:spPr>
      <dgm:t>
        <a:bodyPr/>
        <a:lstStyle/>
        <a:p>
          <a:r>
            <a:rPr lang="en-US" sz="1800" dirty="0">
              <a:latin typeface="Futura"/>
            </a:rPr>
            <a:t>IRS</a:t>
          </a:r>
        </a:p>
      </dgm:t>
    </dgm:pt>
    <dgm:pt modelId="{E08407D9-7C64-4D5F-BF90-166788923353}" type="parTrans" cxnId="{69879841-F62C-420D-AF56-AB97AE06FBF2}">
      <dgm:prSet/>
      <dgm:spPr>
        <a:solidFill>
          <a:srgbClr val="AD72B8"/>
        </a:solidFill>
      </dgm:spPr>
      <dgm:t>
        <a:bodyPr/>
        <a:lstStyle/>
        <a:p>
          <a:endParaRPr lang="en-US"/>
        </a:p>
      </dgm:t>
    </dgm:pt>
    <dgm:pt modelId="{A3C22710-E63A-4628-95A3-A1F265E6575F}" type="sibTrans" cxnId="{69879841-F62C-420D-AF56-AB97AE06FBF2}">
      <dgm:prSet/>
      <dgm:spPr/>
      <dgm:t>
        <a:bodyPr/>
        <a:lstStyle/>
        <a:p>
          <a:endParaRPr lang="en-US"/>
        </a:p>
      </dgm:t>
    </dgm:pt>
    <dgm:pt modelId="{CEAC54FE-93AC-4C54-B54D-854330F54051}">
      <dgm:prSet phldrT="[Text]" custT="1"/>
      <dgm:spPr>
        <a:ln>
          <a:solidFill>
            <a:srgbClr val="87319A"/>
          </a:solidFill>
        </a:ln>
      </dgm:spPr>
      <dgm:t>
        <a:bodyPr/>
        <a:lstStyle/>
        <a:p>
          <a:r>
            <a:rPr lang="en-US" sz="1800" dirty="0">
              <a:latin typeface="Futura"/>
            </a:rPr>
            <a:t>Unions</a:t>
          </a:r>
        </a:p>
      </dgm:t>
    </dgm:pt>
    <dgm:pt modelId="{76A58D43-D02C-4ADA-86F8-DBF5D22D84DE}" type="parTrans" cxnId="{145B1C72-C541-4D78-9ACF-99FD24AA87BE}">
      <dgm:prSet/>
      <dgm:spPr>
        <a:solidFill>
          <a:srgbClr val="AD72B8"/>
        </a:solidFill>
      </dgm:spPr>
      <dgm:t>
        <a:bodyPr/>
        <a:lstStyle/>
        <a:p>
          <a:endParaRPr lang="en-US"/>
        </a:p>
      </dgm:t>
    </dgm:pt>
    <dgm:pt modelId="{D39B095E-EC3B-4BE9-9485-FA7AC39AA109}" type="sibTrans" cxnId="{145B1C72-C541-4D78-9ACF-99FD24AA87BE}">
      <dgm:prSet/>
      <dgm:spPr/>
      <dgm:t>
        <a:bodyPr/>
        <a:lstStyle/>
        <a:p>
          <a:endParaRPr lang="en-US"/>
        </a:p>
      </dgm:t>
    </dgm:pt>
    <dgm:pt modelId="{F6B69B7A-E5D7-4AF5-BCC9-C1C93D346FA1}" type="pres">
      <dgm:prSet presAssocID="{FFA7AC1D-28EF-4A42-BED7-6CCC12029D62}" presName="cycle" presStyleCnt="0">
        <dgm:presLayoutVars>
          <dgm:chMax val="1"/>
          <dgm:dir/>
          <dgm:animLvl val="ctr"/>
          <dgm:resizeHandles val="exact"/>
        </dgm:presLayoutVars>
      </dgm:prSet>
      <dgm:spPr/>
    </dgm:pt>
    <dgm:pt modelId="{8F002EE9-0BC5-40D9-B946-C8CBC5D97EF8}" type="pres">
      <dgm:prSet presAssocID="{60CC3E72-8A4A-446A-8507-8B13985155CE}" presName="centerShape" presStyleLbl="node0" presStyleIdx="0" presStyleCnt="1"/>
      <dgm:spPr/>
    </dgm:pt>
    <dgm:pt modelId="{661A565F-EA85-4F5D-A1F8-1449A962704C}" type="pres">
      <dgm:prSet presAssocID="{E08407D9-7C64-4D5F-BF90-166788923353}" presName="parTrans" presStyleLbl="bgSibTrans2D1" presStyleIdx="0" presStyleCnt="4"/>
      <dgm:spPr/>
    </dgm:pt>
    <dgm:pt modelId="{7DBEC7C0-A979-4769-95A0-7ED4A0485E6B}" type="pres">
      <dgm:prSet presAssocID="{51CCF8A4-8AFE-414B-99DB-F89E9E996700}" presName="node" presStyleLbl="node1" presStyleIdx="0" presStyleCnt="4">
        <dgm:presLayoutVars>
          <dgm:bulletEnabled val="1"/>
        </dgm:presLayoutVars>
      </dgm:prSet>
      <dgm:spPr/>
    </dgm:pt>
    <dgm:pt modelId="{F429945E-CCB8-4887-BD60-F9638991C4EA}" type="pres">
      <dgm:prSet presAssocID="{4BE5E909-FB6B-4DBD-A5CA-C6C6D34AD0E0}" presName="parTrans" presStyleLbl="bgSibTrans2D1" presStyleIdx="1" presStyleCnt="4"/>
      <dgm:spPr/>
    </dgm:pt>
    <dgm:pt modelId="{5EC01D43-51AD-4D17-886D-6D0F7F85F8C4}" type="pres">
      <dgm:prSet presAssocID="{DA2EC275-FAD9-4590-A82C-F9DB450D6860}" presName="node" presStyleLbl="node1" presStyleIdx="1" presStyleCnt="4">
        <dgm:presLayoutVars>
          <dgm:bulletEnabled val="1"/>
        </dgm:presLayoutVars>
      </dgm:prSet>
      <dgm:spPr/>
    </dgm:pt>
    <dgm:pt modelId="{6FAD59D6-DA8B-47EF-B58D-5B98351F5FCA}" type="pres">
      <dgm:prSet presAssocID="{A562E39A-ADBF-4412-B0D6-440F95AFB8AD}" presName="parTrans" presStyleLbl="bgSibTrans2D1" presStyleIdx="2" presStyleCnt="4"/>
      <dgm:spPr/>
    </dgm:pt>
    <dgm:pt modelId="{0C49D34B-16F1-4423-88D9-295F536814B4}" type="pres">
      <dgm:prSet presAssocID="{CDBFCD9E-4FFD-4030-856E-A089E2046F26}" presName="node" presStyleLbl="node1" presStyleIdx="2" presStyleCnt="4" custScaleX="114864">
        <dgm:presLayoutVars>
          <dgm:bulletEnabled val="1"/>
        </dgm:presLayoutVars>
      </dgm:prSet>
      <dgm:spPr/>
    </dgm:pt>
    <dgm:pt modelId="{E865B71E-F59A-4CAB-9956-CBF4D9331AF5}" type="pres">
      <dgm:prSet presAssocID="{76A58D43-D02C-4ADA-86F8-DBF5D22D84DE}" presName="parTrans" presStyleLbl="bgSibTrans2D1" presStyleIdx="3" presStyleCnt="4"/>
      <dgm:spPr/>
    </dgm:pt>
    <dgm:pt modelId="{E0589DFD-1789-4A63-940A-B9BF33637712}" type="pres">
      <dgm:prSet presAssocID="{CEAC54FE-93AC-4C54-B54D-854330F54051}" presName="node" presStyleLbl="node1" presStyleIdx="3" presStyleCnt="4">
        <dgm:presLayoutVars>
          <dgm:bulletEnabled val="1"/>
        </dgm:presLayoutVars>
      </dgm:prSet>
      <dgm:spPr/>
    </dgm:pt>
  </dgm:ptLst>
  <dgm:cxnLst>
    <dgm:cxn modelId="{D3959321-6E12-4107-99D5-C39FF50A9036}" srcId="{FFA7AC1D-28EF-4A42-BED7-6CCC12029D62}" destId="{60CC3E72-8A4A-446A-8507-8B13985155CE}" srcOrd="0" destOrd="0" parTransId="{30B0BFF5-72D7-4955-AC12-EA509351B1BF}" sibTransId="{D53B40D4-4DD4-4E76-8592-C7A20721350C}"/>
    <dgm:cxn modelId="{0700BE3E-7574-4E37-B7E0-1A3121A3ECD9}" type="presOf" srcId="{CEAC54FE-93AC-4C54-B54D-854330F54051}" destId="{E0589DFD-1789-4A63-940A-B9BF33637712}" srcOrd="0" destOrd="0" presId="urn:microsoft.com/office/officeart/2005/8/layout/radial4"/>
    <dgm:cxn modelId="{69879841-F62C-420D-AF56-AB97AE06FBF2}" srcId="{60CC3E72-8A4A-446A-8507-8B13985155CE}" destId="{51CCF8A4-8AFE-414B-99DB-F89E9E996700}" srcOrd="0" destOrd="0" parTransId="{E08407D9-7C64-4D5F-BF90-166788923353}" sibTransId="{A3C22710-E63A-4628-95A3-A1F265E6575F}"/>
    <dgm:cxn modelId="{7A65036B-7CFF-4009-99FF-DB6EF214CF77}" type="presOf" srcId="{60CC3E72-8A4A-446A-8507-8B13985155CE}" destId="{8F002EE9-0BC5-40D9-B946-C8CBC5D97EF8}" srcOrd="0" destOrd="0" presId="urn:microsoft.com/office/officeart/2005/8/layout/radial4"/>
    <dgm:cxn modelId="{145B1C72-C541-4D78-9ACF-99FD24AA87BE}" srcId="{60CC3E72-8A4A-446A-8507-8B13985155CE}" destId="{CEAC54FE-93AC-4C54-B54D-854330F54051}" srcOrd="3" destOrd="0" parTransId="{76A58D43-D02C-4ADA-86F8-DBF5D22D84DE}" sibTransId="{D39B095E-EC3B-4BE9-9485-FA7AC39AA109}"/>
    <dgm:cxn modelId="{52C9AE82-B9F7-4320-B06F-88D680217728}" type="presOf" srcId="{76A58D43-D02C-4ADA-86F8-DBF5D22D84DE}" destId="{E865B71E-F59A-4CAB-9956-CBF4D9331AF5}" srcOrd="0" destOrd="0" presId="urn:microsoft.com/office/officeart/2005/8/layout/radial4"/>
    <dgm:cxn modelId="{4AF56097-E11A-4245-B095-65551408EF23}" srcId="{60CC3E72-8A4A-446A-8507-8B13985155CE}" destId="{DA2EC275-FAD9-4590-A82C-F9DB450D6860}" srcOrd="1" destOrd="0" parTransId="{4BE5E909-FB6B-4DBD-A5CA-C6C6D34AD0E0}" sibTransId="{AAC05ECF-E9D0-4864-82E1-DBBF0BBE14C4}"/>
    <dgm:cxn modelId="{0A56B298-363B-40BB-8287-B9CABBF1A36A}" srcId="{60CC3E72-8A4A-446A-8507-8B13985155CE}" destId="{CDBFCD9E-4FFD-4030-856E-A089E2046F26}" srcOrd="2" destOrd="0" parTransId="{A562E39A-ADBF-4412-B0D6-440F95AFB8AD}" sibTransId="{F12D282C-BF45-49C6-954B-AF395C94CAD9}"/>
    <dgm:cxn modelId="{792DD3B2-EA9B-4E24-8BC7-721359A25722}" type="presOf" srcId="{E08407D9-7C64-4D5F-BF90-166788923353}" destId="{661A565F-EA85-4F5D-A1F8-1449A962704C}" srcOrd="0" destOrd="0" presId="urn:microsoft.com/office/officeart/2005/8/layout/radial4"/>
    <dgm:cxn modelId="{28AEDDBF-CE7C-4712-B643-CB1A909524B2}" type="presOf" srcId="{CDBFCD9E-4FFD-4030-856E-A089E2046F26}" destId="{0C49D34B-16F1-4423-88D9-295F536814B4}" srcOrd="0" destOrd="0" presId="urn:microsoft.com/office/officeart/2005/8/layout/radial4"/>
    <dgm:cxn modelId="{D38B33C1-7F05-4EBC-A95F-3239F030E760}" type="presOf" srcId="{FFA7AC1D-28EF-4A42-BED7-6CCC12029D62}" destId="{F6B69B7A-E5D7-4AF5-BCC9-C1C93D346FA1}" srcOrd="0" destOrd="0" presId="urn:microsoft.com/office/officeart/2005/8/layout/radial4"/>
    <dgm:cxn modelId="{47F672D8-0357-4C5C-8173-F9CBE9C5A14B}" type="presOf" srcId="{A562E39A-ADBF-4412-B0D6-440F95AFB8AD}" destId="{6FAD59D6-DA8B-47EF-B58D-5B98351F5FCA}" srcOrd="0" destOrd="0" presId="urn:microsoft.com/office/officeart/2005/8/layout/radial4"/>
    <dgm:cxn modelId="{F747D9D9-9621-4EDE-B045-4CA1668B616E}" type="presOf" srcId="{DA2EC275-FAD9-4590-A82C-F9DB450D6860}" destId="{5EC01D43-51AD-4D17-886D-6D0F7F85F8C4}" srcOrd="0" destOrd="0" presId="urn:microsoft.com/office/officeart/2005/8/layout/radial4"/>
    <dgm:cxn modelId="{532FC4DB-6953-44B2-AB0A-C078DB0FA357}" type="presOf" srcId="{4BE5E909-FB6B-4DBD-A5CA-C6C6D34AD0E0}" destId="{F429945E-CCB8-4887-BD60-F9638991C4EA}" srcOrd="0" destOrd="0" presId="urn:microsoft.com/office/officeart/2005/8/layout/radial4"/>
    <dgm:cxn modelId="{4728E2FA-C852-4154-9823-A25DA211C190}" type="presOf" srcId="{51CCF8A4-8AFE-414B-99DB-F89E9E996700}" destId="{7DBEC7C0-A979-4769-95A0-7ED4A0485E6B}" srcOrd="0" destOrd="0" presId="urn:microsoft.com/office/officeart/2005/8/layout/radial4"/>
    <dgm:cxn modelId="{26C5E394-D344-43C8-BF52-406EE8A5521E}" type="presParOf" srcId="{F6B69B7A-E5D7-4AF5-BCC9-C1C93D346FA1}" destId="{8F002EE9-0BC5-40D9-B946-C8CBC5D97EF8}" srcOrd="0" destOrd="0" presId="urn:microsoft.com/office/officeart/2005/8/layout/radial4"/>
    <dgm:cxn modelId="{DD4A7E65-20B0-43CF-A6FF-003B81271790}" type="presParOf" srcId="{F6B69B7A-E5D7-4AF5-BCC9-C1C93D346FA1}" destId="{661A565F-EA85-4F5D-A1F8-1449A962704C}" srcOrd="1" destOrd="0" presId="urn:microsoft.com/office/officeart/2005/8/layout/radial4"/>
    <dgm:cxn modelId="{C2913188-F948-485E-8A9E-5E1813FAF6C3}" type="presParOf" srcId="{F6B69B7A-E5D7-4AF5-BCC9-C1C93D346FA1}" destId="{7DBEC7C0-A979-4769-95A0-7ED4A0485E6B}" srcOrd="2" destOrd="0" presId="urn:microsoft.com/office/officeart/2005/8/layout/radial4"/>
    <dgm:cxn modelId="{F918CE45-EE03-4B26-8C45-8551B8C548AD}" type="presParOf" srcId="{F6B69B7A-E5D7-4AF5-BCC9-C1C93D346FA1}" destId="{F429945E-CCB8-4887-BD60-F9638991C4EA}" srcOrd="3" destOrd="0" presId="urn:microsoft.com/office/officeart/2005/8/layout/radial4"/>
    <dgm:cxn modelId="{6A352607-3258-4D09-B554-0FC78236A7C5}" type="presParOf" srcId="{F6B69B7A-E5D7-4AF5-BCC9-C1C93D346FA1}" destId="{5EC01D43-51AD-4D17-886D-6D0F7F85F8C4}" srcOrd="4" destOrd="0" presId="urn:microsoft.com/office/officeart/2005/8/layout/radial4"/>
    <dgm:cxn modelId="{30890FAB-60B4-4977-B54D-0E83225BB7F4}" type="presParOf" srcId="{F6B69B7A-E5D7-4AF5-BCC9-C1C93D346FA1}" destId="{6FAD59D6-DA8B-47EF-B58D-5B98351F5FCA}" srcOrd="5" destOrd="0" presId="urn:microsoft.com/office/officeart/2005/8/layout/radial4"/>
    <dgm:cxn modelId="{E0DC7FF4-9EAB-4B91-8016-2DC168E703DF}" type="presParOf" srcId="{F6B69B7A-E5D7-4AF5-BCC9-C1C93D346FA1}" destId="{0C49D34B-16F1-4423-88D9-295F536814B4}" srcOrd="6" destOrd="0" presId="urn:microsoft.com/office/officeart/2005/8/layout/radial4"/>
    <dgm:cxn modelId="{3CA7108E-1630-43DD-938F-1F0BF0126A8D}" type="presParOf" srcId="{F6B69B7A-E5D7-4AF5-BCC9-C1C93D346FA1}" destId="{E865B71E-F59A-4CAB-9956-CBF4D9331AF5}" srcOrd="7" destOrd="0" presId="urn:microsoft.com/office/officeart/2005/8/layout/radial4"/>
    <dgm:cxn modelId="{2D715BE0-D631-4A49-9FDA-CB8F6B563A7C}" type="presParOf" srcId="{F6B69B7A-E5D7-4AF5-BCC9-C1C93D346FA1}" destId="{E0589DFD-1789-4A63-940A-B9BF33637712}"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D18BFAF6-AE30-4DC3-BEAA-69CBA31ECF3A}" type="doc">
      <dgm:prSet loTypeId="urn:microsoft.com/office/officeart/2005/8/layout/matrix3" loCatId="matrix" qsTypeId="urn:microsoft.com/office/officeart/2005/8/quickstyle/simple1" qsCatId="simple" csTypeId="urn:microsoft.com/office/officeart/2005/8/colors/accent6_1" csCatId="accent6" phldr="1"/>
      <dgm:spPr/>
    </dgm:pt>
    <dgm:pt modelId="{6ECF810A-5D56-4220-8A2C-E78BFD0CA2D7}">
      <dgm:prSet phldrT="[Text]" custT="1"/>
      <dgm:spPr>
        <a:ln>
          <a:solidFill>
            <a:schemeClr val="tx1"/>
          </a:solidFill>
        </a:ln>
      </dgm:spPr>
      <dgm:t>
        <a:bodyPr/>
        <a:lstStyle/>
        <a:p>
          <a:r>
            <a:rPr lang="en-US" sz="2000" dirty="0">
              <a:solidFill>
                <a:srgbClr val="FF0000"/>
              </a:solidFill>
              <a:latin typeface="Futura"/>
            </a:rPr>
            <a:t>IRS 20-Factor Test</a:t>
          </a:r>
        </a:p>
      </dgm:t>
    </dgm:pt>
    <dgm:pt modelId="{A3661CFF-000A-46F5-AE8F-B3BC200A9F1C}" type="parTrans" cxnId="{E7904EDC-80C9-466F-9F3F-2068FCFC7AFE}">
      <dgm:prSet/>
      <dgm:spPr/>
      <dgm:t>
        <a:bodyPr/>
        <a:lstStyle/>
        <a:p>
          <a:endParaRPr lang="en-US"/>
        </a:p>
      </dgm:t>
    </dgm:pt>
    <dgm:pt modelId="{885D77B0-BE84-4583-B8F1-5E12116FAE64}" type="sibTrans" cxnId="{E7904EDC-80C9-466F-9F3F-2068FCFC7AFE}">
      <dgm:prSet/>
      <dgm:spPr/>
      <dgm:t>
        <a:bodyPr/>
        <a:lstStyle/>
        <a:p>
          <a:endParaRPr lang="en-US"/>
        </a:p>
      </dgm:t>
    </dgm:pt>
    <dgm:pt modelId="{8E159891-3CB6-4FFF-B3C2-C68366C58C95}">
      <dgm:prSet phldrT="[Text]" custT="1"/>
      <dgm:spPr>
        <a:ln>
          <a:solidFill>
            <a:schemeClr val="tx1"/>
          </a:solidFill>
        </a:ln>
      </dgm:spPr>
      <dgm:t>
        <a:bodyPr/>
        <a:lstStyle/>
        <a:p>
          <a:pPr>
            <a:spcAft>
              <a:spcPts val="0"/>
            </a:spcAft>
          </a:pPr>
          <a:r>
            <a:rPr lang="en-US" sz="2000" i="1" dirty="0">
              <a:latin typeface="Futura"/>
            </a:rPr>
            <a:t>Darden</a:t>
          </a:r>
        </a:p>
        <a:p>
          <a:pPr>
            <a:spcAft>
              <a:spcPct val="35000"/>
            </a:spcAft>
          </a:pPr>
          <a:r>
            <a:rPr lang="en-US" sz="2000" dirty="0">
              <a:latin typeface="Futura"/>
            </a:rPr>
            <a:t>Common Law Test</a:t>
          </a:r>
        </a:p>
      </dgm:t>
    </dgm:pt>
    <dgm:pt modelId="{1D8563E4-C959-4870-979C-2AA339145EDF}" type="parTrans" cxnId="{A38DEF69-F718-43EA-83C3-2E9855EC4F93}">
      <dgm:prSet/>
      <dgm:spPr/>
      <dgm:t>
        <a:bodyPr/>
        <a:lstStyle/>
        <a:p>
          <a:endParaRPr lang="en-US"/>
        </a:p>
      </dgm:t>
    </dgm:pt>
    <dgm:pt modelId="{76E1A19C-0A09-410A-A33E-FC7246FBCBD9}" type="sibTrans" cxnId="{A38DEF69-F718-43EA-83C3-2E9855EC4F93}">
      <dgm:prSet/>
      <dgm:spPr/>
      <dgm:t>
        <a:bodyPr/>
        <a:lstStyle/>
        <a:p>
          <a:endParaRPr lang="en-US"/>
        </a:p>
      </dgm:t>
    </dgm:pt>
    <dgm:pt modelId="{4F86EEC3-7D3F-427D-BBE2-0F794041E5AE}">
      <dgm:prSet phldrT="[Text]" custT="1"/>
      <dgm:spPr>
        <a:ln>
          <a:solidFill>
            <a:schemeClr val="tx1"/>
          </a:solidFill>
        </a:ln>
      </dgm:spPr>
      <dgm:t>
        <a:bodyPr/>
        <a:lstStyle/>
        <a:p>
          <a:r>
            <a:rPr lang="en-US" sz="2000" dirty="0">
              <a:latin typeface="Futura"/>
            </a:rPr>
            <a:t>Over 100 State Law Tests</a:t>
          </a:r>
        </a:p>
      </dgm:t>
    </dgm:pt>
    <dgm:pt modelId="{32CE49BD-AA70-4AB1-962F-93CEF630083A}" type="parTrans" cxnId="{73570209-4052-42B1-AFA5-1753E2D639FB}">
      <dgm:prSet/>
      <dgm:spPr/>
      <dgm:t>
        <a:bodyPr/>
        <a:lstStyle/>
        <a:p>
          <a:endParaRPr lang="en-US"/>
        </a:p>
      </dgm:t>
    </dgm:pt>
    <dgm:pt modelId="{283123A4-4E0A-4CBA-9D4C-74553A83A264}" type="sibTrans" cxnId="{73570209-4052-42B1-AFA5-1753E2D639FB}">
      <dgm:prSet/>
      <dgm:spPr/>
      <dgm:t>
        <a:bodyPr/>
        <a:lstStyle/>
        <a:p>
          <a:endParaRPr lang="en-US"/>
        </a:p>
      </dgm:t>
    </dgm:pt>
    <dgm:pt modelId="{1ED55AC2-4AB2-4BCC-BBB8-931A28024C7B}">
      <dgm:prSet phldrT="[Text]" custT="1"/>
      <dgm:spPr>
        <a:ln>
          <a:solidFill>
            <a:schemeClr val="tx1"/>
          </a:solidFill>
        </a:ln>
      </dgm:spPr>
      <dgm:t>
        <a:bodyPr/>
        <a:lstStyle/>
        <a:p>
          <a:r>
            <a:rPr lang="en-US" sz="2000" dirty="0">
              <a:latin typeface="Futura"/>
            </a:rPr>
            <a:t>FLSA  Economic Reality Test</a:t>
          </a:r>
        </a:p>
      </dgm:t>
    </dgm:pt>
    <dgm:pt modelId="{DA1BB354-013A-468B-8D63-7A2FB0320F3B}" type="parTrans" cxnId="{11D11F73-727E-4A98-9661-940A8AE6D594}">
      <dgm:prSet/>
      <dgm:spPr/>
      <dgm:t>
        <a:bodyPr/>
        <a:lstStyle/>
        <a:p>
          <a:endParaRPr lang="en-US"/>
        </a:p>
      </dgm:t>
    </dgm:pt>
    <dgm:pt modelId="{B0B27D1F-C733-459B-80F4-832D86BE243F}" type="sibTrans" cxnId="{11D11F73-727E-4A98-9661-940A8AE6D594}">
      <dgm:prSet/>
      <dgm:spPr/>
      <dgm:t>
        <a:bodyPr/>
        <a:lstStyle/>
        <a:p>
          <a:endParaRPr lang="en-US"/>
        </a:p>
      </dgm:t>
    </dgm:pt>
    <dgm:pt modelId="{2A8C174E-16BE-4235-A20A-C838EA61BFEC}" type="pres">
      <dgm:prSet presAssocID="{D18BFAF6-AE30-4DC3-BEAA-69CBA31ECF3A}" presName="matrix" presStyleCnt="0">
        <dgm:presLayoutVars>
          <dgm:chMax val="1"/>
          <dgm:dir/>
          <dgm:resizeHandles val="exact"/>
        </dgm:presLayoutVars>
      </dgm:prSet>
      <dgm:spPr/>
    </dgm:pt>
    <dgm:pt modelId="{CA058358-2148-48A6-A708-1E05080E303F}" type="pres">
      <dgm:prSet presAssocID="{D18BFAF6-AE30-4DC3-BEAA-69CBA31ECF3A}" presName="diamond" presStyleLbl="bgShp" presStyleIdx="0" presStyleCnt="1" custScaleX="108063" custLinFactNeighborX="962"/>
      <dgm:spPr>
        <a:solidFill>
          <a:schemeClr val="bg2"/>
        </a:solidFill>
      </dgm:spPr>
    </dgm:pt>
    <dgm:pt modelId="{69EDAC5B-1245-42FE-9651-E4435AF4A4C6}" type="pres">
      <dgm:prSet presAssocID="{D18BFAF6-AE30-4DC3-BEAA-69CBA31ECF3A}" presName="quad1" presStyleLbl="node1" presStyleIdx="0" presStyleCnt="4">
        <dgm:presLayoutVars>
          <dgm:chMax val="0"/>
          <dgm:chPref val="0"/>
          <dgm:bulletEnabled val="1"/>
        </dgm:presLayoutVars>
      </dgm:prSet>
      <dgm:spPr/>
    </dgm:pt>
    <dgm:pt modelId="{2E536D4B-720B-480B-94A5-40BAAA9A9F06}" type="pres">
      <dgm:prSet presAssocID="{D18BFAF6-AE30-4DC3-BEAA-69CBA31ECF3A}" presName="quad2" presStyleLbl="node1" presStyleIdx="1" presStyleCnt="4">
        <dgm:presLayoutVars>
          <dgm:chMax val="0"/>
          <dgm:chPref val="0"/>
          <dgm:bulletEnabled val="1"/>
        </dgm:presLayoutVars>
      </dgm:prSet>
      <dgm:spPr/>
    </dgm:pt>
    <dgm:pt modelId="{FA9BABD0-16FD-49B7-9441-3D3DEB61993F}" type="pres">
      <dgm:prSet presAssocID="{D18BFAF6-AE30-4DC3-BEAA-69CBA31ECF3A}" presName="quad3" presStyleLbl="node1" presStyleIdx="2" presStyleCnt="4" custLinFactNeighborX="-4167">
        <dgm:presLayoutVars>
          <dgm:chMax val="0"/>
          <dgm:chPref val="0"/>
          <dgm:bulletEnabled val="1"/>
        </dgm:presLayoutVars>
      </dgm:prSet>
      <dgm:spPr/>
    </dgm:pt>
    <dgm:pt modelId="{9BCA65AE-ADDF-4811-BF0C-6615E1439485}" type="pres">
      <dgm:prSet presAssocID="{D18BFAF6-AE30-4DC3-BEAA-69CBA31ECF3A}" presName="quad4" presStyleLbl="node1" presStyleIdx="3" presStyleCnt="4">
        <dgm:presLayoutVars>
          <dgm:chMax val="0"/>
          <dgm:chPref val="0"/>
          <dgm:bulletEnabled val="1"/>
        </dgm:presLayoutVars>
      </dgm:prSet>
      <dgm:spPr/>
    </dgm:pt>
  </dgm:ptLst>
  <dgm:cxnLst>
    <dgm:cxn modelId="{73570209-4052-42B1-AFA5-1753E2D639FB}" srcId="{D18BFAF6-AE30-4DC3-BEAA-69CBA31ECF3A}" destId="{4F86EEC3-7D3F-427D-BBE2-0F794041E5AE}" srcOrd="3" destOrd="0" parTransId="{32CE49BD-AA70-4AB1-962F-93CEF630083A}" sibTransId="{283123A4-4E0A-4CBA-9D4C-74553A83A264}"/>
    <dgm:cxn modelId="{C4A45D0F-89AD-4179-AE7B-CD4091EE0913}" type="presOf" srcId="{D18BFAF6-AE30-4DC3-BEAA-69CBA31ECF3A}" destId="{2A8C174E-16BE-4235-A20A-C838EA61BFEC}" srcOrd="0" destOrd="0" presId="urn:microsoft.com/office/officeart/2005/8/layout/matrix3"/>
    <dgm:cxn modelId="{A38DEF69-F718-43EA-83C3-2E9855EC4F93}" srcId="{D18BFAF6-AE30-4DC3-BEAA-69CBA31ECF3A}" destId="{8E159891-3CB6-4FFF-B3C2-C68366C58C95}" srcOrd="2" destOrd="0" parTransId="{1D8563E4-C959-4870-979C-2AA339145EDF}" sibTransId="{76E1A19C-0A09-410A-A33E-FC7246FBCBD9}"/>
    <dgm:cxn modelId="{BDC4FF4B-4615-477A-923B-B6B9F5CD9ED5}" type="presOf" srcId="{1ED55AC2-4AB2-4BCC-BBB8-931A28024C7B}" destId="{2E536D4B-720B-480B-94A5-40BAAA9A9F06}" srcOrd="0" destOrd="0" presId="urn:microsoft.com/office/officeart/2005/8/layout/matrix3"/>
    <dgm:cxn modelId="{11D11F73-727E-4A98-9661-940A8AE6D594}" srcId="{D18BFAF6-AE30-4DC3-BEAA-69CBA31ECF3A}" destId="{1ED55AC2-4AB2-4BCC-BBB8-931A28024C7B}" srcOrd="1" destOrd="0" parTransId="{DA1BB354-013A-468B-8D63-7A2FB0320F3B}" sibTransId="{B0B27D1F-C733-459B-80F4-832D86BE243F}"/>
    <dgm:cxn modelId="{7E25259F-9153-49B4-80AF-D3B3A57F949C}" type="presOf" srcId="{8E159891-3CB6-4FFF-B3C2-C68366C58C95}" destId="{FA9BABD0-16FD-49B7-9441-3D3DEB61993F}" srcOrd="0" destOrd="0" presId="urn:microsoft.com/office/officeart/2005/8/layout/matrix3"/>
    <dgm:cxn modelId="{CE16D2AE-9B31-4C56-A547-CEAE04483D6F}" type="presOf" srcId="{6ECF810A-5D56-4220-8A2C-E78BFD0CA2D7}" destId="{69EDAC5B-1245-42FE-9651-E4435AF4A4C6}" srcOrd="0" destOrd="0" presId="urn:microsoft.com/office/officeart/2005/8/layout/matrix3"/>
    <dgm:cxn modelId="{C7C1F1D0-A21C-4B8F-8050-D0C1B1CF328B}" type="presOf" srcId="{4F86EEC3-7D3F-427D-BBE2-0F794041E5AE}" destId="{9BCA65AE-ADDF-4811-BF0C-6615E1439485}" srcOrd="0" destOrd="0" presId="urn:microsoft.com/office/officeart/2005/8/layout/matrix3"/>
    <dgm:cxn modelId="{E7904EDC-80C9-466F-9F3F-2068FCFC7AFE}" srcId="{D18BFAF6-AE30-4DC3-BEAA-69CBA31ECF3A}" destId="{6ECF810A-5D56-4220-8A2C-E78BFD0CA2D7}" srcOrd="0" destOrd="0" parTransId="{A3661CFF-000A-46F5-AE8F-B3BC200A9F1C}" sibTransId="{885D77B0-BE84-4583-B8F1-5E12116FAE64}"/>
    <dgm:cxn modelId="{7B217210-58A5-46D2-943E-A4DEAF20CCFB}" type="presParOf" srcId="{2A8C174E-16BE-4235-A20A-C838EA61BFEC}" destId="{CA058358-2148-48A6-A708-1E05080E303F}" srcOrd="0" destOrd="0" presId="urn:microsoft.com/office/officeart/2005/8/layout/matrix3"/>
    <dgm:cxn modelId="{8CBD2051-446A-428D-9B8D-8F71D78721D1}" type="presParOf" srcId="{2A8C174E-16BE-4235-A20A-C838EA61BFEC}" destId="{69EDAC5B-1245-42FE-9651-E4435AF4A4C6}" srcOrd="1" destOrd="0" presId="urn:microsoft.com/office/officeart/2005/8/layout/matrix3"/>
    <dgm:cxn modelId="{CB6652B1-F143-499E-AD85-C856EF5D0246}" type="presParOf" srcId="{2A8C174E-16BE-4235-A20A-C838EA61BFEC}" destId="{2E536D4B-720B-480B-94A5-40BAAA9A9F06}" srcOrd="2" destOrd="0" presId="urn:microsoft.com/office/officeart/2005/8/layout/matrix3"/>
    <dgm:cxn modelId="{F5FA66AB-3C2D-418F-806D-98C084A0EBD7}" type="presParOf" srcId="{2A8C174E-16BE-4235-A20A-C838EA61BFEC}" destId="{FA9BABD0-16FD-49B7-9441-3D3DEB61993F}" srcOrd="3" destOrd="0" presId="urn:microsoft.com/office/officeart/2005/8/layout/matrix3"/>
    <dgm:cxn modelId="{A266083C-4B59-4435-BC9A-473E9ED03DC3}" type="presParOf" srcId="{2A8C174E-16BE-4235-A20A-C838EA61BFEC}" destId="{9BCA65AE-ADDF-4811-BF0C-6615E143948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D18BFAF6-AE30-4DC3-BEAA-69CBA31ECF3A}" type="doc">
      <dgm:prSet loTypeId="urn:microsoft.com/office/officeart/2005/8/layout/matrix3" loCatId="matrix" qsTypeId="urn:microsoft.com/office/officeart/2005/8/quickstyle/simple1" qsCatId="simple" csTypeId="urn:microsoft.com/office/officeart/2005/8/colors/accent6_1" csCatId="accent6" phldr="1"/>
      <dgm:spPr/>
    </dgm:pt>
    <dgm:pt modelId="{6ECF810A-5D56-4220-8A2C-E78BFD0CA2D7}">
      <dgm:prSet phldrT="[Text]" custT="1"/>
      <dgm:spPr>
        <a:ln>
          <a:solidFill>
            <a:schemeClr val="tx1"/>
          </a:solidFill>
        </a:ln>
      </dgm:spPr>
      <dgm:t>
        <a:bodyPr/>
        <a:lstStyle/>
        <a:p>
          <a:r>
            <a:rPr lang="en-US" sz="2000" dirty="0">
              <a:latin typeface="Futura"/>
            </a:rPr>
            <a:t>IRS 20-Factor Test</a:t>
          </a:r>
        </a:p>
      </dgm:t>
    </dgm:pt>
    <dgm:pt modelId="{A3661CFF-000A-46F5-AE8F-B3BC200A9F1C}" type="parTrans" cxnId="{E7904EDC-80C9-466F-9F3F-2068FCFC7AFE}">
      <dgm:prSet/>
      <dgm:spPr/>
      <dgm:t>
        <a:bodyPr/>
        <a:lstStyle/>
        <a:p>
          <a:endParaRPr lang="en-US"/>
        </a:p>
      </dgm:t>
    </dgm:pt>
    <dgm:pt modelId="{885D77B0-BE84-4583-B8F1-5E12116FAE64}" type="sibTrans" cxnId="{E7904EDC-80C9-466F-9F3F-2068FCFC7AFE}">
      <dgm:prSet/>
      <dgm:spPr/>
      <dgm:t>
        <a:bodyPr/>
        <a:lstStyle/>
        <a:p>
          <a:endParaRPr lang="en-US"/>
        </a:p>
      </dgm:t>
    </dgm:pt>
    <dgm:pt modelId="{8E159891-3CB6-4FFF-B3C2-C68366C58C95}">
      <dgm:prSet phldrT="[Text]" custT="1"/>
      <dgm:spPr>
        <a:ln>
          <a:solidFill>
            <a:schemeClr val="tx1"/>
          </a:solidFill>
        </a:ln>
      </dgm:spPr>
      <dgm:t>
        <a:bodyPr/>
        <a:lstStyle/>
        <a:p>
          <a:pPr>
            <a:spcAft>
              <a:spcPts val="0"/>
            </a:spcAft>
          </a:pPr>
          <a:r>
            <a:rPr lang="en-US" sz="2000" i="1" dirty="0">
              <a:solidFill>
                <a:srgbClr val="FF0000"/>
              </a:solidFill>
              <a:latin typeface="Futura"/>
            </a:rPr>
            <a:t>Darden</a:t>
          </a:r>
        </a:p>
        <a:p>
          <a:pPr>
            <a:spcAft>
              <a:spcPct val="35000"/>
            </a:spcAft>
          </a:pPr>
          <a:r>
            <a:rPr lang="en-US" sz="2000" dirty="0">
              <a:solidFill>
                <a:srgbClr val="FF0000"/>
              </a:solidFill>
              <a:latin typeface="Futura"/>
            </a:rPr>
            <a:t>Common Law Test</a:t>
          </a:r>
        </a:p>
      </dgm:t>
    </dgm:pt>
    <dgm:pt modelId="{1D8563E4-C959-4870-979C-2AA339145EDF}" type="parTrans" cxnId="{A38DEF69-F718-43EA-83C3-2E9855EC4F93}">
      <dgm:prSet/>
      <dgm:spPr/>
      <dgm:t>
        <a:bodyPr/>
        <a:lstStyle/>
        <a:p>
          <a:endParaRPr lang="en-US"/>
        </a:p>
      </dgm:t>
    </dgm:pt>
    <dgm:pt modelId="{76E1A19C-0A09-410A-A33E-FC7246FBCBD9}" type="sibTrans" cxnId="{A38DEF69-F718-43EA-83C3-2E9855EC4F93}">
      <dgm:prSet/>
      <dgm:spPr/>
      <dgm:t>
        <a:bodyPr/>
        <a:lstStyle/>
        <a:p>
          <a:endParaRPr lang="en-US"/>
        </a:p>
      </dgm:t>
    </dgm:pt>
    <dgm:pt modelId="{4F86EEC3-7D3F-427D-BBE2-0F794041E5AE}">
      <dgm:prSet phldrT="[Text]" custT="1"/>
      <dgm:spPr>
        <a:ln>
          <a:solidFill>
            <a:schemeClr val="tx1"/>
          </a:solidFill>
        </a:ln>
      </dgm:spPr>
      <dgm:t>
        <a:bodyPr/>
        <a:lstStyle/>
        <a:p>
          <a:r>
            <a:rPr lang="en-US" sz="2000" dirty="0">
              <a:latin typeface="Futura"/>
            </a:rPr>
            <a:t>Over 100 State Law Tests</a:t>
          </a:r>
        </a:p>
      </dgm:t>
    </dgm:pt>
    <dgm:pt modelId="{32CE49BD-AA70-4AB1-962F-93CEF630083A}" type="parTrans" cxnId="{73570209-4052-42B1-AFA5-1753E2D639FB}">
      <dgm:prSet/>
      <dgm:spPr/>
      <dgm:t>
        <a:bodyPr/>
        <a:lstStyle/>
        <a:p>
          <a:endParaRPr lang="en-US"/>
        </a:p>
      </dgm:t>
    </dgm:pt>
    <dgm:pt modelId="{283123A4-4E0A-4CBA-9D4C-74553A83A264}" type="sibTrans" cxnId="{73570209-4052-42B1-AFA5-1753E2D639FB}">
      <dgm:prSet/>
      <dgm:spPr/>
      <dgm:t>
        <a:bodyPr/>
        <a:lstStyle/>
        <a:p>
          <a:endParaRPr lang="en-US"/>
        </a:p>
      </dgm:t>
    </dgm:pt>
    <dgm:pt modelId="{1ED55AC2-4AB2-4BCC-BBB8-931A28024C7B}">
      <dgm:prSet phldrT="[Text]" custT="1"/>
      <dgm:spPr>
        <a:ln>
          <a:solidFill>
            <a:schemeClr val="tx1"/>
          </a:solidFill>
        </a:ln>
      </dgm:spPr>
      <dgm:t>
        <a:bodyPr/>
        <a:lstStyle/>
        <a:p>
          <a:r>
            <a:rPr lang="en-US" sz="2000" dirty="0">
              <a:latin typeface="Futura"/>
            </a:rPr>
            <a:t>FLSA  Economic Reality Test</a:t>
          </a:r>
        </a:p>
      </dgm:t>
    </dgm:pt>
    <dgm:pt modelId="{DA1BB354-013A-468B-8D63-7A2FB0320F3B}" type="parTrans" cxnId="{11D11F73-727E-4A98-9661-940A8AE6D594}">
      <dgm:prSet/>
      <dgm:spPr/>
      <dgm:t>
        <a:bodyPr/>
        <a:lstStyle/>
        <a:p>
          <a:endParaRPr lang="en-US"/>
        </a:p>
      </dgm:t>
    </dgm:pt>
    <dgm:pt modelId="{B0B27D1F-C733-459B-80F4-832D86BE243F}" type="sibTrans" cxnId="{11D11F73-727E-4A98-9661-940A8AE6D594}">
      <dgm:prSet/>
      <dgm:spPr/>
      <dgm:t>
        <a:bodyPr/>
        <a:lstStyle/>
        <a:p>
          <a:endParaRPr lang="en-US"/>
        </a:p>
      </dgm:t>
    </dgm:pt>
    <dgm:pt modelId="{2A8C174E-16BE-4235-A20A-C838EA61BFEC}" type="pres">
      <dgm:prSet presAssocID="{D18BFAF6-AE30-4DC3-BEAA-69CBA31ECF3A}" presName="matrix" presStyleCnt="0">
        <dgm:presLayoutVars>
          <dgm:chMax val="1"/>
          <dgm:dir/>
          <dgm:resizeHandles val="exact"/>
        </dgm:presLayoutVars>
      </dgm:prSet>
      <dgm:spPr/>
    </dgm:pt>
    <dgm:pt modelId="{CA058358-2148-48A6-A708-1E05080E303F}" type="pres">
      <dgm:prSet presAssocID="{D18BFAF6-AE30-4DC3-BEAA-69CBA31ECF3A}" presName="diamond" presStyleLbl="bgShp" presStyleIdx="0" presStyleCnt="1" custScaleX="108063" custLinFactNeighborX="962"/>
      <dgm:spPr>
        <a:solidFill>
          <a:schemeClr val="bg2"/>
        </a:solidFill>
      </dgm:spPr>
    </dgm:pt>
    <dgm:pt modelId="{69EDAC5B-1245-42FE-9651-E4435AF4A4C6}" type="pres">
      <dgm:prSet presAssocID="{D18BFAF6-AE30-4DC3-BEAA-69CBA31ECF3A}" presName="quad1" presStyleLbl="node1" presStyleIdx="0" presStyleCnt="4">
        <dgm:presLayoutVars>
          <dgm:chMax val="0"/>
          <dgm:chPref val="0"/>
          <dgm:bulletEnabled val="1"/>
        </dgm:presLayoutVars>
      </dgm:prSet>
      <dgm:spPr/>
    </dgm:pt>
    <dgm:pt modelId="{2E536D4B-720B-480B-94A5-40BAAA9A9F06}" type="pres">
      <dgm:prSet presAssocID="{D18BFAF6-AE30-4DC3-BEAA-69CBA31ECF3A}" presName="quad2" presStyleLbl="node1" presStyleIdx="1" presStyleCnt="4">
        <dgm:presLayoutVars>
          <dgm:chMax val="0"/>
          <dgm:chPref val="0"/>
          <dgm:bulletEnabled val="1"/>
        </dgm:presLayoutVars>
      </dgm:prSet>
      <dgm:spPr/>
    </dgm:pt>
    <dgm:pt modelId="{FA9BABD0-16FD-49B7-9441-3D3DEB61993F}" type="pres">
      <dgm:prSet presAssocID="{D18BFAF6-AE30-4DC3-BEAA-69CBA31ECF3A}" presName="quad3" presStyleLbl="node1" presStyleIdx="2" presStyleCnt="4" custLinFactNeighborX="-4167">
        <dgm:presLayoutVars>
          <dgm:chMax val="0"/>
          <dgm:chPref val="0"/>
          <dgm:bulletEnabled val="1"/>
        </dgm:presLayoutVars>
      </dgm:prSet>
      <dgm:spPr/>
    </dgm:pt>
    <dgm:pt modelId="{9BCA65AE-ADDF-4811-BF0C-6615E1439485}" type="pres">
      <dgm:prSet presAssocID="{D18BFAF6-AE30-4DC3-BEAA-69CBA31ECF3A}" presName="quad4" presStyleLbl="node1" presStyleIdx="3" presStyleCnt="4">
        <dgm:presLayoutVars>
          <dgm:chMax val="0"/>
          <dgm:chPref val="0"/>
          <dgm:bulletEnabled val="1"/>
        </dgm:presLayoutVars>
      </dgm:prSet>
      <dgm:spPr/>
    </dgm:pt>
  </dgm:ptLst>
  <dgm:cxnLst>
    <dgm:cxn modelId="{73570209-4052-42B1-AFA5-1753E2D639FB}" srcId="{D18BFAF6-AE30-4DC3-BEAA-69CBA31ECF3A}" destId="{4F86EEC3-7D3F-427D-BBE2-0F794041E5AE}" srcOrd="3" destOrd="0" parTransId="{32CE49BD-AA70-4AB1-962F-93CEF630083A}" sibTransId="{283123A4-4E0A-4CBA-9D4C-74553A83A264}"/>
    <dgm:cxn modelId="{C4A45D0F-89AD-4179-AE7B-CD4091EE0913}" type="presOf" srcId="{D18BFAF6-AE30-4DC3-BEAA-69CBA31ECF3A}" destId="{2A8C174E-16BE-4235-A20A-C838EA61BFEC}" srcOrd="0" destOrd="0" presId="urn:microsoft.com/office/officeart/2005/8/layout/matrix3"/>
    <dgm:cxn modelId="{EBF2E11A-9FEA-4BFA-A04F-DE1041FFF639}" type="presOf" srcId="{6ECF810A-5D56-4220-8A2C-E78BFD0CA2D7}" destId="{2E536D4B-720B-480B-94A5-40BAAA9A9F06}" srcOrd="0" destOrd="0" presId="urn:microsoft.com/office/officeart/2005/8/layout/matrix3"/>
    <dgm:cxn modelId="{62F67138-F1D6-4D98-97D6-ED6976930507}" type="presOf" srcId="{8E159891-3CB6-4FFF-B3C2-C68366C58C95}" destId="{69EDAC5B-1245-42FE-9651-E4435AF4A4C6}" srcOrd="0" destOrd="0" presId="urn:microsoft.com/office/officeart/2005/8/layout/matrix3"/>
    <dgm:cxn modelId="{A38DEF69-F718-43EA-83C3-2E9855EC4F93}" srcId="{D18BFAF6-AE30-4DC3-BEAA-69CBA31ECF3A}" destId="{8E159891-3CB6-4FFF-B3C2-C68366C58C95}" srcOrd="0" destOrd="0" parTransId="{1D8563E4-C959-4870-979C-2AA339145EDF}" sibTransId="{76E1A19C-0A09-410A-A33E-FC7246FBCBD9}"/>
    <dgm:cxn modelId="{11D11F73-727E-4A98-9661-940A8AE6D594}" srcId="{D18BFAF6-AE30-4DC3-BEAA-69CBA31ECF3A}" destId="{1ED55AC2-4AB2-4BCC-BBB8-931A28024C7B}" srcOrd="2" destOrd="0" parTransId="{DA1BB354-013A-468B-8D63-7A2FB0320F3B}" sibTransId="{B0B27D1F-C733-459B-80F4-832D86BE243F}"/>
    <dgm:cxn modelId="{9ECD99B0-A2C5-4F23-A70F-8DF1A9FDA731}" type="presOf" srcId="{4F86EEC3-7D3F-427D-BBE2-0F794041E5AE}" destId="{9BCA65AE-ADDF-4811-BF0C-6615E1439485}" srcOrd="0" destOrd="0" presId="urn:microsoft.com/office/officeart/2005/8/layout/matrix3"/>
    <dgm:cxn modelId="{E7904EDC-80C9-466F-9F3F-2068FCFC7AFE}" srcId="{D18BFAF6-AE30-4DC3-BEAA-69CBA31ECF3A}" destId="{6ECF810A-5D56-4220-8A2C-E78BFD0CA2D7}" srcOrd="1" destOrd="0" parTransId="{A3661CFF-000A-46F5-AE8F-B3BC200A9F1C}" sibTransId="{885D77B0-BE84-4583-B8F1-5E12116FAE64}"/>
    <dgm:cxn modelId="{EB3F04FB-AA7D-4ECD-B4AE-1CDBD9E57364}" type="presOf" srcId="{1ED55AC2-4AB2-4BCC-BBB8-931A28024C7B}" destId="{FA9BABD0-16FD-49B7-9441-3D3DEB61993F}" srcOrd="0" destOrd="0" presId="urn:microsoft.com/office/officeart/2005/8/layout/matrix3"/>
    <dgm:cxn modelId="{4C69D4C2-9431-4ECA-826A-2EB0963D3566}" type="presParOf" srcId="{2A8C174E-16BE-4235-A20A-C838EA61BFEC}" destId="{CA058358-2148-48A6-A708-1E05080E303F}" srcOrd="0" destOrd="0" presId="urn:microsoft.com/office/officeart/2005/8/layout/matrix3"/>
    <dgm:cxn modelId="{E219CD14-A885-4502-AA5A-F6785A8F8A66}" type="presParOf" srcId="{2A8C174E-16BE-4235-A20A-C838EA61BFEC}" destId="{69EDAC5B-1245-42FE-9651-E4435AF4A4C6}" srcOrd="1" destOrd="0" presId="urn:microsoft.com/office/officeart/2005/8/layout/matrix3"/>
    <dgm:cxn modelId="{0B64AE5A-707B-4F2E-90A1-B852E8609FCC}" type="presParOf" srcId="{2A8C174E-16BE-4235-A20A-C838EA61BFEC}" destId="{2E536D4B-720B-480B-94A5-40BAAA9A9F06}" srcOrd="2" destOrd="0" presId="urn:microsoft.com/office/officeart/2005/8/layout/matrix3"/>
    <dgm:cxn modelId="{0CEE6255-CDB8-4A4A-87CE-00251E85DBB4}" type="presParOf" srcId="{2A8C174E-16BE-4235-A20A-C838EA61BFEC}" destId="{FA9BABD0-16FD-49B7-9441-3D3DEB61993F}" srcOrd="3" destOrd="0" presId="urn:microsoft.com/office/officeart/2005/8/layout/matrix3"/>
    <dgm:cxn modelId="{28CACF11-C14D-4EDF-872B-35A2FF0C9C24}" type="presParOf" srcId="{2A8C174E-16BE-4235-A20A-C838EA61BFEC}" destId="{9BCA65AE-ADDF-4811-BF0C-6615E143948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sp="http://schemas.microsoft.com/office/drawing/2008/diagram" xmlns:dgm="http://schemas.openxmlformats.org/drawingml/2006/diagram" xmlns:a="http://schemas.openxmlformats.org/drawingml/2006/main">
  <dgm:ptLst>
    <dgm:pt modelId="{D18BFAF6-AE30-4DC3-BEAA-69CBA31ECF3A}" type="doc">
      <dgm:prSet loTypeId="urn:microsoft.com/office/officeart/2005/8/layout/matrix3" loCatId="matrix" qsTypeId="urn:microsoft.com/office/officeart/2005/8/quickstyle/simple1" qsCatId="simple" csTypeId="urn:microsoft.com/office/officeart/2005/8/colors/accent6_1" csCatId="accent6" phldr="1"/>
      <dgm:spPr/>
    </dgm:pt>
    <dgm:pt modelId="{6ECF810A-5D56-4220-8A2C-E78BFD0CA2D7}">
      <dgm:prSet phldrT="[Text]" custT="1"/>
      <dgm:spPr>
        <a:ln>
          <a:solidFill>
            <a:schemeClr val="tx1"/>
          </a:solidFill>
        </a:ln>
      </dgm:spPr>
      <dgm:t>
        <a:bodyPr/>
        <a:lstStyle/>
        <a:p>
          <a:r>
            <a:rPr lang="en-US" sz="2000" dirty="0">
              <a:latin typeface="Futura"/>
            </a:rPr>
            <a:t>IRS 20-Factor Test</a:t>
          </a:r>
        </a:p>
      </dgm:t>
    </dgm:pt>
    <dgm:pt modelId="{A3661CFF-000A-46F5-AE8F-B3BC200A9F1C}" type="parTrans" cxnId="{E7904EDC-80C9-466F-9F3F-2068FCFC7AFE}">
      <dgm:prSet/>
      <dgm:spPr/>
      <dgm:t>
        <a:bodyPr/>
        <a:lstStyle/>
        <a:p>
          <a:endParaRPr lang="en-US"/>
        </a:p>
      </dgm:t>
    </dgm:pt>
    <dgm:pt modelId="{885D77B0-BE84-4583-B8F1-5E12116FAE64}" type="sibTrans" cxnId="{E7904EDC-80C9-466F-9F3F-2068FCFC7AFE}">
      <dgm:prSet/>
      <dgm:spPr/>
      <dgm:t>
        <a:bodyPr/>
        <a:lstStyle/>
        <a:p>
          <a:endParaRPr lang="en-US"/>
        </a:p>
      </dgm:t>
    </dgm:pt>
    <dgm:pt modelId="{8E159891-3CB6-4FFF-B3C2-C68366C58C95}">
      <dgm:prSet phldrT="[Text]" custT="1"/>
      <dgm:spPr>
        <a:ln>
          <a:solidFill>
            <a:schemeClr val="tx1"/>
          </a:solidFill>
        </a:ln>
      </dgm:spPr>
      <dgm:t>
        <a:bodyPr/>
        <a:lstStyle/>
        <a:p>
          <a:pPr>
            <a:spcAft>
              <a:spcPts val="0"/>
            </a:spcAft>
          </a:pPr>
          <a:r>
            <a:rPr lang="en-US" sz="2000" i="1" dirty="0">
              <a:latin typeface="Futura"/>
            </a:rPr>
            <a:t>Darden</a:t>
          </a:r>
        </a:p>
        <a:p>
          <a:pPr>
            <a:spcAft>
              <a:spcPct val="35000"/>
            </a:spcAft>
          </a:pPr>
          <a:r>
            <a:rPr lang="en-US" sz="2000" dirty="0">
              <a:latin typeface="Futura"/>
            </a:rPr>
            <a:t>Common Law Test</a:t>
          </a:r>
        </a:p>
      </dgm:t>
    </dgm:pt>
    <dgm:pt modelId="{1D8563E4-C959-4870-979C-2AA339145EDF}" type="parTrans" cxnId="{A38DEF69-F718-43EA-83C3-2E9855EC4F93}">
      <dgm:prSet/>
      <dgm:spPr/>
      <dgm:t>
        <a:bodyPr/>
        <a:lstStyle/>
        <a:p>
          <a:endParaRPr lang="en-US"/>
        </a:p>
      </dgm:t>
    </dgm:pt>
    <dgm:pt modelId="{76E1A19C-0A09-410A-A33E-FC7246FBCBD9}" type="sibTrans" cxnId="{A38DEF69-F718-43EA-83C3-2E9855EC4F93}">
      <dgm:prSet/>
      <dgm:spPr/>
      <dgm:t>
        <a:bodyPr/>
        <a:lstStyle/>
        <a:p>
          <a:endParaRPr lang="en-US"/>
        </a:p>
      </dgm:t>
    </dgm:pt>
    <dgm:pt modelId="{4F86EEC3-7D3F-427D-BBE2-0F794041E5AE}">
      <dgm:prSet phldrT="[Text]" custT="1"/>
      <dgm:spPr>
        <a:ln>
          <a:solidFill>
            <a:schemeClr val="tx1"/>
          </a:solidFill>
        </a:ln>
      </dgm:spPr>
      <dgm:t>
        <a:bodyPr/>
        <a:lstStyle/>
        <a:p>
          <a:r>
            <a:rPr lang="en-US" sz="2000" dirty="0">
              <a:solidFill>
                <a:srgbClr val="FF0000"/>
              </a:solidFill>
              <a:latin typeface="Futura"/>
            </a:rPr>
            <a:t>Over 100 State Law Tests</a:t>
          </a:r>
        </a:p>
      </dgm:t>
    </dgm:pt>
    <dgm:pt modelId="{32CE49BD-AA70-4AB1-962F-93CEF630083A}" type="parTrans" cxnId="{73570209-4052-42B1-AFA5-1753E2D639FB}">
      <dgm:prSet/>
      <dgm:spPr/>
      <dgm:t>
        <a:bodyPr/>
        <a:lstStyle/>
        <a:p>
          <a:endParaRPr lang="en-US"/>
        </a:p>
      </dgm:t>
    </dgm:pt>
    <dgm:pt modelId="{283123A4-4E0A-4CBA-9D4C-74553A83A264}" type="sibTrans" cxnId="{73570209-4052-42B1-AFA5-1753E2D639FB}">
      <dgm:prSet/>
      <dgm:spPr/>
      <dgm:t>
        <a:bodyPr/>
        <a:lstStyle/>
        <a:p>
          <a:endParaRPr lang="en-US"/>
        </a:p>
      </dgm:t>
    </dgm:pt>
    <dgm:pt modelId="{1ED55AC2-4AB2-4BCC-BBB8-931A28024C7B}">
      <dgm:prSet phldrT="[Text]" custT="1"/>
      <dgm:spPr>
        <a:ln>
          <a:solidFill>
            <a:schemeClr val="tx1"/>
          </a:solidFill>
        </a:ln>
      </dgm:spPr>
      <dgm:t>
        <a:bodyPr/>
        <a:lstStyle/>
        <a:p>
          <a:r>
            <a:rPr lang="en-US" sz="2000" dirty="0">
              <a:latin typeface="Futura"/>
            </a:rPr>
            <a:t>FLSA  Economic Reality Test</a:t>
          </a:r>
        </a:p>
      </dgm:t>
    </dgm:pt>
    <dgm:pt modelId="{DA1BB354-013A-468B-8D63-7A2FB0320F3B}" type="parTrans" cxnId="{11D11F73-727E-4A98-9661-940A8AE6D594}">
      <dgm:prSet/>
      <dgm:spPr/>
      <dgm:t>
        <a:bodyPr/>
        <a:lstStyle/>
        <a:p>
          <a:endParaRPr lang="en-US"/>
        </a:p>
      </dgm:t>
    </dgm:pt>
    <dgm:pt modelId="{B0B27D1F-C733-459B-80F4-832D86BE243F}" type="sibTrans" cxnId="{11D11F73-727E-4A98-9661-940A8AE6D594}">
      <dgm:prSet/>
      <dgm:spPr/>
      <dgm:t>
        <a:bodyPr/>
        <a:lstStyle/>
        <a:p>
          <a:endParaRPr lang="en-US"/>
        </a:p>
      </dgm:t>
    </dgm:pt>
    <dgm:pt modelId="{2A8C174E-16BE-4235-A20A-C838EA61BFEC}" type="pres">
      <dgm:prSet presAssocID="{D18BFAF6-AE30-4DC3-BEAA-69CBA31ECF3A}" presName="matrix" presStyleCnt="0">
        <dgm:presLayoutVars>
          <dgm:chMax val="1"/>
          <dgm:dir/>
          <dgm:resizeHandles val="exact"/>
        </dgm:presLayoutVars>
      </dgm:prSet>
      <dgm:spPr/>
    </dgm:pt>
    <dgm:pt modelId="{CA058358-2148-48A6-A708-1E05080E303F}" type="pres">
      <dgm:prSet presAssocID="{D18BFAF6-AE30-4DC3-BEAA-69CBA31ECF3A}" presName="diamond" presStyleLbl="bgShp" presStyleIdx="0" presStyleCnt="1" custScaleX="108063" custLinFactNeighborX="962"/>
      <dgm:spPr>
        <a:solidFill>
          <a:schemeClr val="bg2"/>
        </a:solidFill>
      </dgm:spPr>
    </dgm:pt>
    <dgm:pt modelId="{69EDAC5B-1245-42FE-9651-E4435AF4A4C6}" type="pres">
      <dgm:prSet presAssocID="{D18BFAF6-AE30-4DC3-BEAA-69CBA31ECF3A}" presName="quad1" presStyleLbl="node1" presStyleIdx="0" presStyleCnt="4">
        <dgm:presLayoutVars>
          <dgm:chMax val="0"/>
          <dgm:chPref val="0"/>
          <dgm:bulletEnabled val="1"/>
        </dgm:presLayoutVars>
      </dgm:prSet>
      <dgm:spPr/>
    </dgm:pt>
    <dgm:pt modelId="{2E536D4B-720B-480B-94A5-40BAAA9A9F06}" type="pres">
      <dgm:prSet presAssocID="{D18BFAF6-AE30-4DC3-BEAA-69CBA31ECF3A}" presName="quad2" presStyleLbl="node1" presStyleIdx="1" presStyleCnt="4">
        <dgm:presLayoutVars>
          <dgm:chMax val="0"/>
          <dgm:chPref val="0"/>
          <dgm:bulletEnabled val="1"/>
        </dgm:presLayoutVars>
      </dgm:prSet>
      <dgm:spPr/>
    </dgm:pt>
    <dgm:pt modelId="{FA9BABD0-16FD-49B7-9441-3D3DEB61993F}" type="pres">
      <dgm:prSet presAssocID="{D18BFAF6-AE30-4DC3-BEAA-69CBA31ECF3A}" presName="quad3" presStyleLbl="node1" presStyleIdx="2" presStyleCnt="4" custLinFactNeighborX="-4167">
        <dgm:presLayoutVars>
          <dgm:chMax val="0"/>
          <dgm:chPref val="0"/>
          <dgm:bulletEnabled val="1"/>
        </dgm:presLayoutVars>
      </dgm:prSet>
      <dgm:spPr/>
    </dgm:pt>
    <dgm:pt modelId="{9BCA65AE-ADDF-4811-BF0C-6615E1439485}" type="pres">
      <dgm:prSet presAssocID="{D18BFAF6-AE30-4DC3-BEAA-69CBA31ECF3A}" presName="quad4" presStyleLbl="node1" presStyleIdx="3" presStyleCnt="4">
        <dgm:presLayoutVars>
          <dgm:chMax val="0"/>
          <dgm:chPref val="0"/>
          <dgm:bulletEnabled val="1"/>
        </dgm:presLayoutVars>
      </dgm:prSet>
      <dgm:spPr/>
    </dgm:pt>
  </dgm:ptLst>
  <dgm:cxnLst>
    <dgm:cxn modelId="{73570209-4052-42B1-AFA5-1753E2D639FB}" srcId="{D18BFAF6-AE30-4DC3-BEAA-69CBA31ECF3A}" destId="{4F86EEC3-7D3F-427D-BBE2-0F794041E5AE}" srcOrd="0" destOrd="0" parTransId="{32CE49BD-AA70-4AB1-962F-93CEF630083A}" sibTransId="{283123A4-4E0A-4CBA-9D4C-74553A83A264}"/>
    <dgm:cxn modelId="{C4A45D0F-89AD-4179-AE7B-CD4091EE0913}" type="presOf" srcId="{D18BFAF6-AE30-4DC3-BEAA-69CBA31ECF3A}" destId="{2A8C174E-16BE-4235-A20A-C838EA61BFEC}" srcOrd="0" destOrd="0" presId="urn:microsoft.com/office/officeart/2005/8/layout/matrix3"/>
    <dgm:cxn modelId="{1AB10768-B68F-4E0E-8390-527D2A296D68}" type="presOf" srcId="{8E159891-3CB6-4FFF-B3C2-C68366C58C95}" destId="{9BCA65AE-ADDF-4811-BF0C-6615E1439485}" srcOrd="0" destOrd="0" presId="urn:microsoft.com/office/officeart/2005/8/layout/matrix3"/>
    <dgm:cxn modelId="{A38DEF69-F718-43EA-83C3-2E9855EC4F93}" srcId="{D18BFAF6-AE30-4DC3-BEAA-69CBA31ECF3A}" destId="{8E159891-3CB6-4FFF-B3C2-C68366C58C95}" srcOrd="3" destOrd="0" parTransId="{1D8563E4-C959-4870-979C-2AA339145EDF}" sibTransId="{76E1A19C-0A09-410A-A33E-FC7246FBCBD9}"/>
    <dgm:cxn modelId="{11D11F73-727E-4A98-9661-940A8AE6D594}" srcId="{D18BFAF6-AE30-4DC3-BEAA-69CBA31ECF3A}" destId="{1ED55AC2-4AB2-4BCC-BBB8-931A28024C7B}" srcOrd="1" destOrd="0" parTransId="{DA1BB354-013A-468B-8D63-7A2FB0320F3B}" sibTransId="{B0B27D1F-C733-459B-80F4-832D86BE243F}"/>
    <dgm:cxn modelId="{B148FDB1-9EF3-4D02-9E7F-3F43392F507E}" type="presOf" srcId="{6ECF810A-5D56-4220-8A2C-E78BFD0CA2D7}" destId="{FA9BABD0-16FD-49B7-9441-3D3DEB61993F}" srcOrd="0" destOrd="0" presId="urn:microsoft.com/office/officeart/2005/8/layout/matrix3"/>
    <dgm:cxn modelId="{B7B57FBD-E246-4B82-9BAB-D2C2F1D3F0F5}" type="presOf" srcId="{4F86EEC3-7D3F-427D-BBE2-0F794041E5AE}" destId="{69EDAC5B-1245-42FE-9651-E4435AF4A4C6}" srcOrd="0" destOrd="0" presId="urn:microsoft.com/office/officeart/2005/8/layout/matrix3"/>
    <dgm:cxn modelId="{E7904EDC-80C9-466F-9F3F-2068FCFC7AFE}" srcId="{D18BFAF6-AE30-4DC3-BEAA-69CBA31ECF3A}" destId="{6ECF810A-5D56-4220-8A2C-E78BFD0CA2D7}" srcOrd="2" destOrd="0" parTransId="{A3661CFF-000A-46F5-AE8F-B3BC200A9F1C}" sibTransId="{885D77B0-BE84-4583-B8F1-5E12116FAE64}"/>
    <dgm:cxn modelId="{6234B3FA-B013-4323-8CE4-ACB6300BC61C}" type="presOf" srcId="{1ED55AC2-4AB2-4BCC-BBB8-931A28024C7B}" destId="{2E536D4B-720B-480B-94A5-40BAAA9A9F06}" srcOrd="0" destOrd="0" presId="urn:microsoft.com/office/officeart/2005/8/layout/matrix3"/>
    <dgm:cxn modelId="{B95F5080-D5E6-4D35-9806-11BE643D01D9}" type="presParOf" srcId="{2A8C174E-16BE-4235-A20A-C838EA61BFEC}" destId="{CA058358-2148-48A6-A708-1E05080E303F}" srcOrd="0" destOrd="0" presId="urn:microsoft.com/office/officeart/2005/8/layout/matrix3"/>
    <dgm:cxn modelId="{CAD5B2C4-5742-44AA-9FA5-2CC03FDFEBFB}" type="presParOf" srcId="{2A8C174E-16BE-4235-A20A-C838EA61BFEC}" destId="{69EDAC5B-1245-42FE-9651-E4435AF4A4C6}" srcOrd="1" destOrd="0" presId="urn:microsoft.com/office/officeart/2005/8/layout/matrix3"/>
    <dgm:cxn modelId="{AFBA90B9-A56B-4190-B5AA-2BA0AD986C6A}" type="presParOf" srcId="{2A8C174E-16BE-4235-A20A-C838EA61BFEC}" destId="{2E536D4B-720B-480B-94A5-40BAAA9A9F06}" srcOrd="2" destOrd="0" presId="urn:microsoft.com/office/officeart/2005/8/layout/matrix3"/>
    <dgm:cxn modelId="{F3E8469A-793F-4294-8ABA-942F7BCC888E}" type="presParOf" srcId="{2A8C174E-16BE-4235-A20A-C838EA61BFEC}" destId="{FA9BABD0-16FD-49B7-9441-3D3DEB61993F}" srcOrd="3" destOrd="0" presId="urn:microsoft.com/office/officeart/2005/8/layout/matrix3"/>
    <dgm:cxn modelId="{F5F9A926-3078-4529-9B0B-C4922CC0D55E}" type="presParOf" srcId="{2A8C174E-16BE-4235-A20A-C838EA61BFEC}" destId="{9BCA65AE-ADDF-4811-BF0C-6615E143948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sp="http://schemas.microsoft.com/office/drawing/2008/diagram" xmlns:dgm="http://schemas.openxmlformats.org/drawingml/2006/diagram" xmlns:a="http://schemas.openxmlformats.org/drawingml/2006/main">
  <dgm:ptLst>
    <dgm:pt modelId="{D18BFAF6-AE30-4DC3-BEAA-69CBA31ECF3A}" type="doc">
      <dgm:prSet loTypeId="urn:microsoft.com/office/officeart/2005/8/layout/matrix3" loCatId="matrix" qsTypeId="urn:microsoft.com/office/officeart/2005/8/quickstyle/simple1" qsCatId="simple" csTypeId="urn:microsoft.com/office/officeart/2005/8/colors/accent6_1" csCatId="accent6" phldr="1"/>
      <dgm:spPr/>
    </dgm:pt>
    <dgm:pt modelId="{6ECF810A-5D56-4220-8A2C-E78BFD0CA2D7}">
      <dgm:prSet phldrT="[Text]" custT="1"/>
      <dgm:spPr>
        <a:ln>
          <a:solidFill>
            <a:schemeClr val="tx1"/>
          </a:solidFill>
        </a:ln>
      </dgm:spPr>
      <dgm:t>
        <a:bodyPr/>
        <a:lstStyle/>
        <a:p>
          <a:r>
            <a:rPr lang="en-US" sz="2000" dirty="0">
              <a:latin typeface="Futura"/>
            </a:rPr>
            <a:t>IRS 20-Factor Test</a:t>
          </a:r>
        </a:p>
      </dgm:t>
    </dgm:pt>
    <dgm:pt modelId="{A3661CFF-000A-46F5-AE8F-B3BC200A9F1C}" type="parTrans" cxnId="{E7904EDC-80C9-466F-9F3F-2068FCFC7AFE}">
      <dgm:prSet/>
      <dgm:spPr/>
      <dgm:t>
        <a:bodyPr/>
        <a:lstStyle/>
        <a:p>
          <a:endParaRPr lang="en-US"/>
        </a:p>
      </dgm:t>
    </dgm:pt>
    <dgm:pt modelId="{885D77B0-BE84-4583-B8F1-5E12116FAE64}" type="sibTrans" cxnId="{E7904EDC-80C9-466F-9F3F-2068FCFC7AFE}">
      <dgm:prSet/>
      <dgm:spPr/>
      <dgm:t>
        <a:bodyPr/>
        <a:lstStyle/>
        <a:p>
          <a:endParaRPr lang="en-US"/>
        </a:p>
      </dgm:t>
    </dgm:pt>
    <dgm:pt modelId="{8E159891-3CB6-4FFF-B3C2-C68366C58C95}">
      <dgm:prSet phldrT="[Text]" custT="1"/>
      <dgm:spPr>
        <a:ln>
          <a:solidFill>
            <a:schemeClr val="tx1"/>
          </a:solidFill>
        </a:ln>
      </dgm:spPr>
      <dgm:t>
        <a:bodyPr/>
        <a:lstStyle/>
        <a:p>
          <a:pPr>
            <a:spcAft>
              <a:spcPts val="0"/>
            </a:spcAft>
          </a:pPr>
          <a:r>
            <a:rPr lang="en-US" sz="2000" i="1" dirty="0">
              <a:latin typeface="Futura"/>
            </a:rPr>
            <a:t>Darden</a:t>
          </a:r>
        </a:p>
        <a:p>
          <a:pPr>
            <a:spcAft>
              <a:spcPct val="35000"/>
            </a:spcAft>
          </a:pPr>
          <a:r>
            <a:rPr lang="en-US" sz="2000" dirty="0">
              <a:latin typeface="Futura"/>
            </a:rPr>
            <a:t>Common Law Test</a:t>
          </a:r>
        </a:p>
      </dgm:t>
    </dgm:pt>
    <dgm:pt modelId="{1D8563E4-C959-4870-979C-2AA339145EDF}" type="parTrans" cxnId="{A38DEF69-F718-43EA-83C3-2E9855EC4F93}">
      <dgm:prSet/>
      <dgm:spPr/>
      <dgm:t>
        <a:bodyPr/>
        <a:lstStyle/>
        <a:p>
          <a:endParaRPr lang="en-US"/>
        </a:p>
      </dgm:t>
    </dgm:pt>
    <dgm:pt modelId="{76E1A19C-0A09-410A-A33E-FC7246FBCBD9}" type="sibTrans" cxnId="{A38DEF69-F718-43EA-83C3-2E9855EC4F93}">
      <dgm:prSet/>
      <dgm:spPr/>
      <dgm:t>
        <a:bodyPr/>
        <a:lstStyle/>
        <a:p>
          <a:endParaRPr lang="en-US"/>
        </a:p>
      </dgm:t>
    </dgm:pt>
    <dgm:pt modelId="{4F86EEC3-7D3F-427D-BBE2-0F794041E5AE}">
      <dgm:prSet phldrT="[Text]" custT="1"/>
      <dgm:spPr>
        <a:ln>
          <a:solidFill>
            <a:schemeClr val="tx1"/>
          </a:solidFill>
        </a:ln>
      </dgm:spPr>
      <dgm:t>
        <a:bodyPr/>
        <a:lstStyle/>
        <a:p>
          <a:r>
            <a:rPr lang="en-US" sz="2000" dirty="0">
              <a:latin typeface="Futura"/>
            </a:rPr>
            <a:t>Over 100 State Law Tests</a:t>
          </a:r>
        </a:p>
      </dgm:t>
    </dgm:pt>
    <dgm:pt modelId="{32CE49BD-AA70-4AB1-962F-93CEF630083A}" type="parTrans" cxnId="{73570209-4052-42B1-AFA5-1753E2D639FB}">
      <dgm:prSet/>
      <dgm:spPr/>
      <dgm:t>
        <a:bodyPr/>
        <a:lstStyle/>
        <a:p>
          <a:endParaRPr lang="en-US"/>
        </a:p>
      </dgm:t>
    </dgm:pt>
    <dgm:pt modelId="{283123A4-4E0A-4CBA-9D4C-74553A83A264}" type="sibTrans" cxnId="{73570209-4052-42B1-AFA5-1753E2D639FB}">
      <dgm:prSet/>
      <dgm:spPr/>
      <dgm:t>
        <a:bodyPr/>
        <a:lstStyle/>
        <a:p>
          <a:endParaRPr lang="en-US"/>
        </a:p>
      </dgm:t>
    </dgm:pt>
    <dgm:pt modelId="{1ED55AC2-4AB2-4BCC-BBB8-931A28024C7B}">
      <dgm:prSet phldrT="[Text]" custT="1"/>
      <dgm:spPr>
        <a:ln>
          <a:solidFill>
            <a:schemeClr val="tx1"/>
          </a:solidFill>
        </a:ln>
      </dgm:spPr>
      <dgm:t>
        <a:bodyPr/>
        <a:lstStyle/>
        <a:p>
          <a:r>
            <a:rPr lang="en-US" sz="2000" dirty="0">
              <a:solidFill>
                <a:srgbClr val="FF0000"/>
              </a:solidFill>
              <a:latin typeface="Futura"/>
            </a:rPr>
            <a:t>FLSA  Economic Reality Test</a:t>
          </a:r>
        </a:p>
      </dgm:t>
    </dgm:pt>
    <dgm:pt modelId="{DA1BB354-013A-468B-8D63-7A2FB0320F3B}" type="parTrans" cxnId="{11D11F73-727E-4A98-9661-940A8AE6D594}">
      <dgm:prSet/>
      <dgm:spPr/>
      <dgm:t>
        <a:bodyPr/>
        <a:lstStyle/>
        <a:p>
          <a:endParaRPr lang="en-US"/>
        </a:p>
      </dgm:t>
    </dgm:pt>
    <dgm:pt modelId="{B0B27D1F-C733-459B-80F4-832D86BE243F}" type="sibTrans" cxnId="{11D11F73-727E-4A98-9661-940A8AE6D594}">
      <dgm:prSet/>
      <dgm:spPr/>
      <dgm:t>
        <a:bodyPr/>
        <a:lstStyle/>
        <a:p>
          <a:endParaRPr lang="en-US"/>
        </a:p>
      </dgm:t>
    </dgm:pt>
    <dgm:pt modelId="{2A8C174E-16BE-4235-A20A-C838EA61BFEC}" type="pres">
      <dgm:prSet presAssocID="{D18BFAF6-AE30-4DC3-BEAA-69CBA31ECF3A}" presName="matrix" presStyleCnt="0">
        <dgm:presLayoutVars>
          <dgm:chMax val="1"/>
          <dgm:dir/>
          <dgm:resizeHandles val="exact"/>
        </dgm:presLayoutVars>
      </dgm:prSet>
      <dgm:spPr/>
    </dgm:pt>
    <dgm:pt modelId="{CA058358-2148-48A6-A708-1E05080E303F}" type="pres">
      <dgm:prSet presAssocID="{D18BFAF6-AE30-4DC3-BEAA-69CBA31ECF3A}" presName="diamond" presStyleLbl="bgShp" presStyleIdx="0" presStyleCnt="1" custScaleX="108063" custLinFactNeighborX="962"/>
      <dgm:spPr>
        <a:solidFill>
          <a:schemeClr val="bg2"/>
        </a:solidFill>
      </dgm:spPr>
    </dgm:pt>
    <dgm:pt modelId="{69EDAC5B-1245-42FE-9651-E4435AF4A4C6}" type="pres">
      <dgm:prSet presAssocID="{D18BFAF6-AE30-4DC3-BEAA-69CBA31ECF3A}" presName="quad1" presStyleLbl="node1" presStyleIdx="0" presStyleCnt="4">
        <dgm:presLayoutVars>
          <dgm:chMax val="0"/>
          <dgm:chPref val="0"/>
          <dgm:bulletEnabled val="1"/>
        </dgm:presLayoutVars>
      </dgm:prSet>
      <dgm:spPr/>
    </dgm:pt>
    <dgm:pt modelId="{2E536D4B-720B-480B-94A5-40BAAA9A9F06}" type="pres">
      <dgm:prSet presAssocID="{D18BFAF6-AE30-4DC3-BEAA-69CBA31ECF3A}" presName="quad2" presStyleLbl="node1" presStyleIdx="1" presStyleCnt="4">
        <dgm:presLayoutVars>
          <dgm:chMax val="0"/>
          <dgm:chPref val="0"/>
          <dgm:bulletEnabled val="1"/>
        </dgm:presLayoutVars>
      </dgm:prSet>
      <dgm:spPr/>
    </dgm:pt>
    <dgm:pt modelId="{FA9BABD0-16FD-49B7-9441-3D3DEB61993F}" type="pres">
      <dgm:prSet presAssocID="{D18BFAF6-AE30-4DC3-BEAA-69CBA31ECF3A}" presName="quad3" presStyleLbl="node1" presStyleIdx="2" presStyleCnt="4" custLinFactNeighborX="-4167">
        <dgm:presLayoutVars>
          <dgm:chMax val="0"/>
          <dgm:chPref val="0"/>
          <dgm:bulletEnabled val="1"/>
        </dgm:presLayoutVars>
      </dgm:prSet>
      <dgm:spPr/>
    </dgm:pt>
    <dgm:pt modelId="{9BCA65AE-ADDF-4811-BF0C-6615E1439485}" type="pres">
      <dgm:prSet presAssocID="{D18BFAF6-AE30-4DC3-BEAA-69CBA31ECF3A}" presName="quad4" presStyleLbl="node1" presStyleIdx="3" presStyleCnt="4">
        <dgm:presLayoutVars>
          <dgm:chMax val="0"/>
          <dgm:chPref val="0"/>
          <dgm:bulletEnabled val="1"/>
        </dgm:presLayoutVars>
      </dgm:prSet>
      <dgm:spPr/>
    </dgm:pt>
  </dgm:ptLst>
  <dgm:cxnLst>
    <dgm:cxn modelId="{73570209-4052-42B1-AFA5-1753E2D639FB}" srcId="{D18BFAF6-AE30-4DC3-BEAA-69CBA31ECF3A}" destId="{4F86EEC3-7D3F-427D-BBE2-0F794041E5AE}" srcOrd="3" destOrd="0" parTransId="{32CE49BD-AA70-4AB1-962F-93CEF630083A}" sibTransId="{283123A4-4E0A-4CBA-9D4C-74553A83A264}"/>
    <dgm:cxn modelId="{1D5EF60B-AD1E-4BDD-B2D2-F0A22C5F9187}" type="presOf" srcId="{4F86EEC3-7D3F-427D-BBE2-0F794041E5AE}" destId="{9BCA65AE-ADDF-4811-BF0C-6615E1439485}" srcOrd="0" destOrd="0" presId="urn:microsoft.com/office/officeart/2005/8/layout/matrix3"/>
    <dgm:cxn modelId="{C4A45D0F-89AD-4179-AE7B-CD4091EE0913}" type="presOf" srcId="{D18BFAF6-AE30-4DC3-BEAA-69CBA31ECF3A}" destId="{2A8C174E-16BE-4235-A20A-C838EA61BFEC}" srcOrd="0" destOrd="0" presId="urn:microsoft.com/office/officeart/2005/8/layout/matrix3"/>
    <dgm:cxn modelId="{D7290816-8952-479C-9AF7-1947F72A0724}" type="presOf" srcId="{1ED55AC2-4AB2-4BCC-BBB8-931A28024C7B}" destId="{69EDAC5B-1245-42FE-9651-E4435AF4A4C6}" srcOrd="0" destOrd="0" presId="urn:microsoft.com/office/officeart/2005/8/layout/matrix3"/>
    <dgm:cxn modelId="{3AFE4A3C-060C-4C31-8232-3DC983C949EC}" type="presOf" srcId="{8E159891-3CB6-4FFF-B3C2-C68366C58C95}" destId="{FA9BABD0-16FD-49B7-9441-3D3DEB61993F}" srcOrd="0" destOrd="0" presId="urn:microsoft.com/office/officeart/2005/8/layout/matrix3"/>
    <dgm:cxn modelId="{A38DEF69-F718-43EA-83C3-2E9855EC4F93}" srcId="{D18BFAF6-AE30-4DC3-BEAA-69CBA31ECF3A}" destId="{8E159891-3CB6-4FFF-B3C2-C68366C58C95}" srcOrd="2" destOrd="0" parTransId="{1D8563E4-C959-4870-979C-2AA339145EDF}" sibTransId="{76E1A19C-0A09-410A-A33E-FC7246FBCBD9}"/>
    <dgm:cxn modelId="{5A3AB66A-530F-4120-8C7A-22FDD474BB14}" type="presOf" srcId="{6ECF810A-5D56-4220-8A2C-E78BFD0CA2D7}" destId="{2E536D4B-720B-480B-94A5-40BAAA9A9F06}" srcOrd="0" destOrd="0" presId="urn:microsoft.com/office/officeart/2005/8/layout/matrix3"/>
    <dgm:cxn modelId="{11D11F73-727E-4A98-9661-940A8AE6D594}" srcId="{D18BFAF6-AE30-4DC3-BEAA-69CBA31ECF3A}" destId="{1ED55AC2-4AB2-4BCC-BBB8-931A28024C7B}" srcOrd="0" destOrd="0" parTransId="{DA1BB354-013A-468B-8D63-7A2FB0320F3B}" sibTransId="{B0B27D1F-C733-459B-80F4-832D86BE243F}"/>
    <dgm:cxn modelId="{E7904EDC-80C9-466F-9F3F-2068FCFC7AFE}" srcId="{D18BFAF6-AE30-4DC3-BEAA-69CBA31ECF3A}" destId="{6ECF810A-5D56-4220-8A2C-E78BFD0CA2D7}" srcOrd="1" destOrd="0" parTransId="{A3661CFF-000A-46F5-AE8F-B3BC200A9F1C}" sibTransId="{885D77B0-BE84-4583-B8F1-5E12116FAE64}"/>
    <dgm:cxn modelId="{39432EAC-F2FC-4CC2-86A2-25E95C1CB814}" type="presParOf" srcId="{2A8C174E-16BE-4235-A20A-C838EA61BFEC}" destId="{CA058358-2148-48A6-A708-1E05080E303F}" srcOrd="0" destOrd="0" presId="urn:microsoft.com/office/officeart/2005/8/layout/matrix3"/>
    <dgm:cxn modelId="{D8BC3783-7462-4D11-AE89-DB266F86EF7C}" type="presParOf" srcId="{2A8C174E-16BE-4235-A20A-C838EA61BFEC}" destId="{69EDAC5B-1245-42FE-9651-E4435AF4A4C6}" srcOrd="1" destOrd="0" presId="urn:microsoft.com/office/officeart/2005/8/layout/matrix3"/>
    <dgm:cxn modelId="{DC62EEC4-C304-47F5-8198-A0D7B45AB8B0}" type="presParOf" srcId="{2A8C174E-16BE-4235-A20A-C838EA61BFEC}" destId="{2E536D4B-720B-480B-94A5-40BAAA9A9F06}" srcOrd="2" destOrd="0" presId="urn:microsoft.com/office/officeart/2005/8/layout/matrix3"/>
    <dgm:cxn modelId="{01479825-908F-4D87-A04F-4D6CC9348DD7}" type="presParOf" srcId="{2A8C174E-16BE-4235-A20A-C838EA61BFEC}" destId="{FA9BABD0-16FD-49B7-9441-3D3DEB61993F}" srcOrd="3" destOrd="0" presId="urn:microsoft.com/office/officeart/2005/8/layout/matrix3"/>
    <dgm:cxn modelId="{93CC4835-5339-4365-AFED-57F4CD75085E}" type="presParOf" srcId="{2A8C174E-16BE-4235-A20A-C838EA61BFEC}" destId="{9BCA65AE-ADDF-4811-BF0C-6615E143948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r="http://schemas.openxmlformats.org/officeDocument/2006/relationships" xmlns:a14="http://schemas.microsoft.com/office/drawing/2010/main" xmlns:asvg="http://schemas.microsoft.com/office/drawing/2016/SVG/main" xmlns:dsp="http://schemas.microsoft.com/office/drawing/2008/diagram" xmlns:dgm="http://schemas.openxmlformats.org/drawingml/2006/diagram" xmlns:a="http://schemas.openxmlformats.org/drawingml/2006/main">
  <dgm:ptLst>
    <dgm:pt modelId="{3CFFFA40-F2BF-47D2-9A65-5F81E85573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F0B5C71-D765-4FB7-8A77-CAD8C1614B39}">
      <dgm:prSet/>
      <dgm:spPr/>
      <dgm:t>
        <a:bodyPr/>
        <a:lstStyle/>
        <a:p>
          <a:pPr algn="just">
            <a:lnSpc>
              <a:spcPct val="100000"/>
            </a:lnSpc>
          </a:pPr>
          <a:r>
            <a:rPr lang="en-US" dirty="0"/>
            <a:t>Written waivers of your benefits by contingent employees and contractors can help immunize you against claims for your benefits.</a:t>
          </a:r>
        </a:p>
      </dgm:t>
    </dgm:pt>
    <dgm:pt modelId="{77E7446E-B197-4EDC-8260-CFEC0B42D342}" type="parTrans" cxnId="{9B3087FA-4122-472C-8F92-1757F35E0B5B}">
      <dgm:prSet/>
      <dgm:spPr/>
      <dgm:t>
        <a:bodyPr/>
        <a:lstStyle/>
        <a:p>
          <a:endParaRPr lang="en-US"/>
        </a:p>
      </dgm:t>
    </dgm:pt>
    <dgm:pt modelId="{FB1B9E1B-8D3F-4090-AC8B-505ECF4B38E1}" type="sibTrans" cxnId="{9B3087FA-4122-472C-8F92-1757F35E0B5B}">
      <dgm:prSet/>
      <dgm:spPr/>
      <dgm:t>
        <a:bodyPr/>
        <a:lstStyle/>
        <a:p>
          <a:endParaRPr lang="en-US"/>
        </a:p>
      </dgm:t>
    </dgm:pt>
    <dgm:pt modelId="{E5B2C931-290A-46F4-9CFE-518F027FD2C8}">
      <dgm:prSet/>
      <dgm:spPr/>
      <dgm:t>
        <a:bodyPr/>
        <a:lstStyle/>
        <a:p>
          <a:pPr algn="just">
            <a:lnSpc>
              <a:spcPct val="100000"/>
            </a:lnSpc>
          </a:pPr>
          <a:r>
            <a:rPr lang="en-US" dirty="0"/>
            <a:t>Arbitration agreements are enforceable for classification claims, so consider whether to require same for all contingent workers.</a:t>
          </a:r>
        </a:p>
      </dgm:t>
    </dgm:pt>
    <dgm:pt modelId="{FDA1E8C8-5682-4F12-84D1-380CEE7DB713}" type="parTrans" cxnId="{51697457-3C37-4EB1-BA32-B83DFCF9B0BD}">
      <dgm:prSet/>
      <dgm:spPr/>
      <dgm:t>
        <a:bodyPr/>
        <a:lstStyle/>
        <a:p>
          <a:endParaRPr lang="en-US"/>
        </a:p>
      </dgm:t>
    </dgm:pt>
    <dgm:pt modelId="{A6BF0105-2908-492C-8CF7-8513010375E1}" type="sibTrans" cxnId="{51697457-3C37-4EB1-BA32-B83DFCF9B0BD}">
      <dgm:prSet/>
      <dgm:spPr/>
      <dgm:t>
        <a:bodyPr/>
        <a:lstStyle/>
        <a:p>
          <a:endParaRPr lang="en-US"/>
        </a:p>
      </dgm:t>
    </dgm:pt>
    <dgm:pt modelId="{0D840DF8-A63C-4902-B991-34599274D50B}">
      <dgm:prSet/>
      <dgm:spPr/>
      <dgm:t>
        <a:bodyPr/>
        <a:lstStyle/>
        <a:p>
          <a:pPr algn="just">
            <a:lnSpc>
              <a:spcPct val="100000"/>
            </a:lnSpc>
          </a:pPr>
          <a:r>
            <a:rPr lang="en-US" dirty="0"/>
            <a:t>Make sure your benefit plans, compensation plans, fringe benefits, and other policies and plans clearly distinguish your employees from independent contractors and that they exclude all workers (including contractors) that are not your direct employees.</a:t>
          </a:r>
        </a:p>
      </dgm:t>
    </dgm:pt>
    <dgm:pt modelId="{2A370997-26CF-42CB-88BC-262D19BC06BA}" type="sibTrans" cxnId="{DEC4E674-166A-481A-9EAE-B015EA211E64}">
      <dgm:prSet/>
      <dgm:spPr/>
      <dgm:t>
        <a:bodyPr/>
        <a:lstStyle/>
        <a:p>
          <a:endParaRPr lang="en-US"/>
        </a:p>
      </dgm:t>
    </dgm:pt>
    <dgm:pt modelId="{14A5E31F-0584-4EEE-A9F9-5475642D8191}" type="parTrans" cxnId="{DEC4E674-166A-481A-9EAE-B015EA211E64}">
      <dgm:prSet/>
      <dgm:spPr/>
      <dgm:t>
        <a:bodyPr/>
        <a:lstStyle/>
        <a:p>
          <a:endParaRPr lang="en-US"/>
        </a:p>
      </dgm:t>
    </dgm:pt>
    <dgm:pt modelId="{C7D9DD94-340C-4A28-8C13-2D3FE58BE3B8}" type="pres">
      <dgm:prSet presAssocID="{3CFFFA40-F2BF-47D2-9A65-5F81E8557396}" presName="root" presStyleCnt="0">
        <dgm:presLayoutVars>
          <dgm:dir/>
          <dgm:resizeHandles val="exact"/>
        </dgm:presLayoutVars>
      </dgm:prSet>
      <dgm:spPr/>
    </dgm:pt>
    <dgm:pt modelId="{E41FD63E-89DF-41C3-BE0D-E0D54C984602}" type="pres">
      <dgm:prSet presAssocID="{0D840DF8-A63C-4902-B991-34599274D50B}" presName="compNode" presStyleCnt="0"/>
      <dgm:spPr/>
    </dgm:pt>
    <dgm:pt modelId="{31B0AC50-4A54-433C-A86F-7064280E7EDB}" type="pres">
      <dgm:prSet presAssocID="{0D840DF8-A63C-4902-B991-34599274D50B}" presName="bgRect" presStyleLbl="bgShp" presStyleIdx="0" presStyleCnt="3"/>
      <dgm:spPr/>
    </dgm:pt>
    <dgm:pt modelId="{AF43C765-B12C-412C-BED7-616B2AEC2DF1}" type="pres">
      <dgm:prSet presAssocID="{0D840DF8-A63C-4902-B991-34599274D5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697C5AAD-5A15-456B-A4CB-2411314A654E}" type="pres">
      <dgm:prSet presAssocID="{0D840DF8-A63C-4902-B991-34599274D50B}" presName="spaceRect" presStyleCnt="0"/>
      <dgm:spPr/>
    </dgm:pt>
    <dgm:pt modelId="{D0BD151F-852B-4D0B-9762-6993305C2109}" type="pres">
      <dgm:prSet presAssocID="{0D840DF8-A63C-4902-B991-34599274D50B}" presName="parTx" presStyleLbl="revTx" presStyleIdx="0" presStyleCnt="3">
        <dgm:presLayoutVars>
          <dgm:chMax val="0"/>
          <dgm:chPref val="0"/>
        </dgm:presLayoutVars>
      </dgm:prSet>
      <dgm:spPr/>
    </dgm:pt>
    <dgm:pt modelId="{055EE92A-51A3-4DB0-A4B3-6B64ABC4BB13}" type="pres">
      <dgm:prSet presAssocID="{2A370997-26CF-42CB-88BC-262D19BC06BA}" presName="sibTrans" presStyleCnt="0"/>
      <dgm:spPr/>
    </dgm:pt>
    <dgm:pt modelId="{02618B31-7F2B-43FF-BFA6-3D1E5D76E5D9}" type="pres">
      <dgm:prSet presAssocID="{4F0B5C71-D765-4FB7-8A77-CAD8C1614B39}" presName="compNode" presStyleCnt="0"/>
      <dgm:spPr/>
    </dgm:pt>
    <dgm:pt modelId="{A0B67CE8-E1C5-40E2-B7E9-393CADCA9BCD}" type="pres">
      <dgm:prSet presAssocID="{4F0B5C71-D765-4FB7-8A77-CAD8C1614B39}" presName="bgRect" presStyleLbl="bgShp" presStyleIdx="1" presStyleCnt="3"/>
      <dgm:spPr/>
    </dgm:pt>
    <dgm:pt modelId="{33119964-63B3-4FC7-9CDD-8BC5EE8AA57A}" type="pres">
      <dgm:prSet presAssocID="{4F0B5C71-D765-4FB7-8A77-CAD8C1614B3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AD6EE3AC-9F63-49BA-938A-9E586067F5F1}" type="pres">
      <dgm:prSet presAssocID="{4F0B5C71-D765-4FB7-8A77-CAD8C1614B39}" presName="spaceRect" presStyleCnt="0"/>
      <dgm:spPr/>
    </dgm:pt>
    <dgm:pt modelId="{8BD5C3DC-0427-407E-B0E4-B1ED1830B52B}" type="pres">
      <dgm:prSet presAssocID="{4F0B5C71-D765-4FB7-8A77-CAD8C1614B39}" presName="parTx" presStyleLbl="revTx" presStyleIdx="1" presStyleCnt="3">
        <dgm:presLayoutVars>
          <dgm:chMax val="0"/>
          <dgm:chPref val="0"/>
        </dgm:presLayoutVars>
      </dgm:prSet>
      <dgm:spPr/>
    </dgm:pt>
    <dgm:pt modelId="{DD119C0D-7BD4-482D-98EB-769E046E5794}" type="pres">
      <dgm:prSet presAssocID="{FB1B9E1B-8D3F-4090-AC8B-505ECF4B38E1}" presName="sibTrans" presStyleCnt="0"/>
      <dgm:spPr/>
    </dgm:pt>
    <dgm:pt modelId="{E16E9F9D-A4A0-4C0A-B5EE-BA4960879B66}" type="pres">
      <dgm:prSet presAssocID="{E5B2C931-290A-46F4-9CFE-518F027FD2C8}" presName="compNode" presStyleCnt="0"/>
      <dgm:spPr/>
    </dgm:pt>
    <dgm:pt modelId="{4B962C8D-0630-4E54-85AB-3A28DD7849EE}" type="pres">
      <dgm:prSet presAssocID="{E5B2C931-290A-46F4-9CFE-518F027FD2C8}" presName="bgRect" presStyleLbl="bgShp" presStyleIdx="2" presStyleCnt="3"/>
      <dgm:spPr/>
    </dgm:pt>
    <dgm:pt modelId="{5953EB94-66C8-4CA3-844B-2D8D0D9EF111}" type="pres">
      <dgm:prSet presAssocID="{E5B2C931-290A-46F4-9CFE-518F027FD2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011491E6-57F4-4D98-A67E-06EA9892A79F}" type="pres">
      <dgm:prSet presAssocID="{E5B2C931-290A-46F4-9CFE-518F027FD2C8}" presName="spaceRect" presStyleCnt="0"/>
      <dgm:spPr/>
    </dgm:pt>
    <dgm:pt modelId="{5C111158-01E7-4029-925E-E85E0CF6C333}" type="pres">
      <dgm:prSet presAssocID="{E5B2C931-290A-46F4-9CFE-518F027FD2C8}" presName="parTx" presStyleLbl="revTx" presStyleIdx="2" presStyleCnt="3">
        <dgm:presLayoutVars>
          <dgm:chMax val="0"/>
          <dgm:chPref val="0"/>
        </dgm:presLayoutVars>
      </dgm:prSet>
      <dgm:spPr/>
    </dgm:pt>
  </dgm:ptLst>
  <dgm:cxnLst>
    <dgm:cxn modelId="{B683642B-2FB3-4602-850A-A1A507F10922}" type="presOf" srcId="{3CFFFA40-F2BF-47D2-9A65-5F81E8557396}" destId="{C7D9DD94-340C-4A28-8C13-2D3FE58BE3B8}" srcOrd="0" destOrd="0" presId="urn:microsoft.com/office/officeart/2018/2/layout/IconVerticalSolidList"/>
    <dgm:cxn modelId="{F662CA39-CA3E-470F-BF3B-F759BD5B4E1F}" type="presOf" srcId="{0D840DF8-A63C-4902-B991-34599274D50B}" destId="{D0BD151F-852B-4D0B-9762-6993305C2109}" srcOrd="0" destOrd="0" presId="urn:microsoft.com/office/officeart/2018/2/layout/IconVerticalSolidList"/>
    <dgm:cxn modelId="{98104F4A-CC07-44ED-97A2-980AC7E010E6}" type="presOf" srcId="{4F0B5C71-D765-4FB7-8A77-CAD8C1614B39}" destId="{8BD5C3DC-0427-407E-B0E4-B1ED1830B52B}" srcOrd="0" destOrd="0" presId="urn:microsoft.com/office/officeart/2018/2/layout/IconVerticalSolidList"/>
    <dgm:cxn modelId="{DEC4E674-166A-481A-9EAE-B015EA211E64}" srcId="{3CFFFA40-F2BF-47D2-9A65-5F81E8557396}" destId="{0D840DF8-A63C-4902-B991-34599274D50B}" srcOrd="0" destOrd="0" parTransId="{14A5E31F-0584-4EEE-A9F9-5475642D8191}" sibTransId="{2A370997-26CF-42CB-88BC-262D19BC06BA}"/>
    <dgm:cxn modelId="{51697457-3C37-4EB1-BA32-B83DFCF9B0BD}" srcId="{3CFFFA40-F2BF-47D2-9A65-5F81E8557396}" destId="{E5B2C931-290A-46F4-9CFE-518F027FD2C8}" srcOrd="2" destOrd="0" parTransId="{FDA1E8C8-5682-4F12-84D1-380CEE7DB713}" sibTransId="{A6BF0105-2908-492C-8CF7-8513010375E1}"/>
    <dgm:cxn modelId="{6FD27FCE-45E7-4318-BD2A-5FCAF75EBD9D}" type="presOf" srcId="{E5B2C931-290A-46F4-9CFE-518F027FD2C8}" destId="{5C111158-01E7-4029-925E-E85E0CF6C333}" srcOrd="0" destOrd="0" presId="urn:microsoft.com/office/officeart/2018/2/layout/IconVerticalSolidList"/>
    <dgm:cxn modelId="{9B3087FA-4122-472C-8F92-1757F35E0B5B}" srcId="{3CFFFA40-F2BF-47D2-9A65-5F81E8557396}" destId="{4F0B5C71-D765-4FB7-8A77-CAD8C1614B39}" srcOrd="1" destOrd="0" parTransId="{77E7446E-B197-4EDC-8260-CFEC0B42D342}" sibTransId="{FB1B9E1B-8D3F-4090-AC8B-505ECF4B38E1}"/>
    <dgm:cxn modelId="{F0AC80FD-2F01-4A27-804C-C7611010F098}" type="presParOf" srcId="{C7D9DD94-340C-4A28-8C13-2D3FE58BE3B8}" destId="{E41FD63E-89DF-41C3-BE0D-E0D54C984602}" srcOrd="0" destOrd="0" presId="urn:microsoft.com/office/officeart/2018/2/layout/IconVerticalSolidList"/>
    <dgm:cxn modelId="{7A3E99A6-A714-4002-9AEA-A2162AD33C94}" type="presParOf" srcId="{E41FD63E-89DF-41C3-BE0D-E0D54C984602}" destId="{31B0AC50-4A54-433C-A86F-7064280E7EDB}" srcOrd="0" destOrd="0" presId="urn:microsoft.com/office/officeart/2018/2/layout/IconVerticalSolidList"/>
    <dgm:cxn modelId="{12D3908B-CC7E-41F6-8B02-647387846206}" type="presParOf" srcId="{E41FD63E-89DF-41C3-BE0D-E0D54C984602}" destId="{AF43C765-B12C-412C-BED7-616B2AEC2DF1}" srcOrd="1" destOrd="0" presId="urn:microsoft.com/office/officeart/2018/2/layout/IconVerticalSolidList"/>
    <dgm:cxn modelId="{5AB952D5-36A9-457C-A563-8BAC416AE0FB}" type="presParOf" srcId="{E41FD63E-89DF-41C3-BE0D-E0D54C984602}" destId="{697C5AAD-5A15-456B-A4CB-2411314A654E}" srcOrd="2" destOrd="0" presId="urn:microsoft.com/office/officeart/2018/2/layout/IconVerticalSolidList"/>
    <dgm:cxn modelId="{85BCBEDE-481D-4545-A3B8-40748E1E87D3}" type="presParOf" srcId="{E41FD63E-89DF-41C3-BE0D-E0D54C984602}" destId="{D0BD151F-852B-4D0B-9762-6993305C2109}" srcOrd="3" destOrd="0" presId="urn:microsoft.com/office/officeart/2018/2/layout/IconVerticalSolidList"/>
    <dgm:cxn modelId="{8963D66F-5674-4CBD-A207-15FFD8B6EABE}" type="presParOf" srcId="{C7D9DD94-340C-4A28-8C13-2D3FE58BE3B8}" destId="{055EE92A-51A3-4DB0-A4B3-6B64ABC4BB13}" srcOrd="1" destOrd="0" presId="urn:microsoft.com/office/officeart/2018/2/layout/IconVerticalSolidList"/>
    <dgm:cxn modelId="{D3734D5E-A1D2-40B0-9895-7A0B13541FD3}" type="presParOf" srcId="{C7D9DD94-340C-4A28-8C13-2D3FE58BE3B8}" destId="{02618B31-7F2B-43FF-BFA6-3D1E5D76E5D9}" srcOrd="2" destOrd="0" presId="urn:microsoft.com/office/officeart/2018/2/layout/IconVerticalSolidList"/>
    <dgm:cxn modelId="{09343722-DCD9-44AB-A48C-9F2778FABFE7}" type="presParOf" srcId="{02618B31-7F2B-43FF-BFA6-3D1E5D76E5D9}" destId="{A0B67CE8-E1C5-40E2-B7E9-393CADCA9BCD}" srcOrd="0" destOrd="0" presId="urn:microsoft.com/office/officeart/2018/2/layout/IconVerticalSolidList"/>
    <dgm:cxn modelId="{8719A9DA-1B1E-41CA-B57E-3D1781523CF2}" type="presParOf" srcId="{02618B31-7F2B-43FF-BFA6-3D1E5D76E5D9}" destId="{33119964-63B3-4FC7-9CDD-8BC5EE8AA57A}" srcOrd="1" destOrd="0" presId="urn:microsoft.com/office/officeart/2018/2/layout/IconVerticalSolidList"/>
    <dgm:cxn modelId="{8546C338-70EC-4EE2-BA48-AD02C75F24EE}" type="presParOf" srcId="{02618B31-7F2B-43FF-BFA6-3D1E5D76E5D9}" destId="{AD6EE3AC-9F63-49BA-938A-9E586067F5F1}" srcOrd="2" destOrd="0" presId="urn:microsoft.com/office/officeart/2018/2/layout/IconVerticalSolidList"/>
    <dgm:cxn modelId="{FE2D4C9D-E94D-4811-86C3-7ACEAFFDBF95}" type="presParOf" srcId="{02618B31-7F2B-43FF-BFA6-3D1E5D76E5D9}" destId="{8BD5C3DC-0427-407E-B0E4-B1ED1830B52B}" srcOrd="3" destOrd="0" presId="urn:microsoft.com/office/officeart/2018/2/layout/IconVerticalSolidList"/>
    <dgm:cxn modelId="{8B955A7E-2426-4EA4-A559-D5A29D957154}" type="presParOf" srcId="{C7D9DD94-340C-4A28-8C13-2D3FE58BE3B8}" destId="{DD119C0D-7BD4-482D-98EB-769E046E5794}" srcOrd="3" destOrd="0" presId="urn:microsoft.com/office/officeart/2018/2/layout/IconVerticalSolidList"/>
    <dgm:cxn modelId="{AA618334-A41F-45C2-BAEE-234D2A1199D4}" type="presParOf" srcId="{C7D9DD94-340C-4A28-8C13-2D3FE58BE3B8}" destId="{E16E9F9D-A4A0-4C0A-B5EE-BA4960879B66}" srcOrd="4" destOrd="0" presId="urn:microsoft.com/office/officeart/2018/2/layout/IconVerticalSolidList"/>
    <dgm:cxn modelId="{93715B3A-73E3-48A0-8386-C6084384881A}" type="presParOf" srcId="{E16E9F9D-A4A0-4C0A-B5EE-BA4960879B66}" destId="{4B962C8D-0630-4E54-85AB-3A28DD7849EE}" srcOrd="0" destOrd="0" presId="urn:microsoft.com/office/officeart/2018/2/layout/IconVerticalSolidList"/>
    <dgm:cxn modelId="{24D6EC54-DB25-4CDC-864A-78FDBF479A66}" type="presParOf" srcId="{E16E9F9D-A4A0-4C0A-B5EE-BA4960879B66}" destId="{5953EB94-66C8-4CA3-844B-2D8D0D9EF111}" srcOrd="1" destOrd="0" presId="urn:microsoft.com/office/officeart/2018/2/layout/IconVerticalSolidList"/>
    <dgm:cxn modelId="{A33D45A4-96FB-4C4C-B419-383590C8CCCB}" type="presParOf" srcId="{E16E9F9D-A4A0-4C0A-B5EE-BA4960879B66}" destId="{011491E6-57F4-4D98-A67E-06EA9892A79F}" srcOrd="2" destOrd="0" presId="urn:microsoft.com/office/officeart/2018/2/layout/IconVerticalSolidList"/>
    <dgm:cxn modelId="{AFC897E0-B7D3-46E4-8ECE-5CD3F57A4906}" type="presParOf" srcId="{E16E9F9D-A4A0-4C0A-B5EE-BA4960879B66}" destId="{5C111158-01E7-4029-925E-E85E0CF6C3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02EE9-0BC5-40D9-B946-C8CBC5D97EF8}">
      <dsp:nvSpPr>
        <dsp:cNvPr id="0" name=""/>
        <dsp:cNvSpPr/>
      </dsp:nvSpPr>
      <dsp:spPr>
        <a:xfrm>
          <a:off x="2253971" y="1663114"/>
          <a:ext cx="1588055" cy="1588055"/>
        </a:xfrm>
        <a:prstGeom prst="ellipse">
          <a:avLst/>
        </a:prstGeom>
        <a:solidFill>
          <a:schemeClr val="lt1">
            <a:hueOff val="0"/>
            <a:satOff val="0"/>
            <a:lumOff val="0"/>
            <a:alphaOff val="0"/>
          </a:schemeClr>
        </a:solidFill>
        <a:ln w="12700" cap="flat" cmpd="sng" algn="ctr">
          <a:solidFill>
            <a:srgbClr val="FF5A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utura"/>
            </a:rPr>
            <a:t>A Perfect Storm</a:t>
          </a:r>
        </a:p>
      </dsp:txBody>
      <dsp:txXfrm>
        <a:off x="2486536" y="1895679"/>
        <a:ext cx="1122925" cy="1122925"/>
      </dsp:txXfrm>
    </dsp:sp>
    <dsp:sp modelId="{661A565F-EA85-4F5D-A1F8-1449A962704C}">
      <dsp:nvSpPr>
        <dsp:cNvPr id="0" name=""/>
        <dsp:cNvSpPr/>
      </dsp:nvSpPr>
      <dsp:spPr>
        <a:xfrm rot="11700000">
          <a:off x="1052268" y="1854505"/>
          <a:ext cx="1182430" cy="452595"/>
        </a:xfrm>
        <a:prstGeom prst="leftArrow">
          <a:avLst>
            <a:gd name="adj1" fmla="val 60000"/>
            <a:gd name="adj2" fmla="val 50000"/>
          </a:avLst>
        </a:prstGeom>
        <a:solidFill>
          <a:srgbClr val="AD72B8"/>
        </a:solidFill>
        <a:ln>
          <a:noFill/>
        </a:ln>
        <a:effectLst/>
      </dsp:spPr>
      <dsp:style>
        <a:lnRef idx="0">
          <a:scrgbClr r="0" g="0" b="0"/>
        </a:lnRef>
        <a:fillRef idx="1">
          <a:scrgbClr r="0" g="0" b="0"/>
        </a:fillRef>
        <a:effectRef idx="0">
          <a:scrgbClr r="0" g="0" b="0"/>
        </a:effectRef>
        <a:fontRef idx="minor">
          <a:schemeClr val="lt1"/>
        </a:fontRef>
      </dsp:style>
    </dsp:sp>
    <dsp:sp modelId="{7DBEC7C0-A979-4769-95A0-7ED4A0485E6B}">
      <dsp:nvSpPr>
        <dsp:cNvPr id="0" name=""/>
        <dsp:cNvSpPr/>
      </dsp:nvSpPr>
      <dsp:spPr>
        <a:xfrm>
          <a:off x="318086" y="1324324"/>
          <a:ext cx="1508652" cy="1206922"/>
        </a:xfrm>
        <a:prstGeom prst="roundRect">
          <a:avLst>
            <a:gd name="adj" fmla="val 10000"/>
          </a:avLst>
        </a:prstGeom>
        <a:solidFill>
          <a:schemeClr val="lt1">
            <a:hueOff val="0"/>
            <a:satOff val="0"/>
            <a:lumOff val="0"/>
            <a:alphaOff val="0"/>
          </a:schemeClr>
        </a:solidFill>
        <a:ln w="12700" cap="flat" cmpd="sng" algn="ctr">
          <a:solidFill>
            <a:srgbClr val="87319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utura"/>
            </a:rPr>
            <a:t>IRS</a:t>
          </a:r>
        </a:p>
      </dsp:txBody>
      <dsp:txXfrm>
        <a:off x="353436" y="1359674"/>
        <a:ext cx="1437952" cy="1136222"/>
      </dsp:txXfrm>
    </dsp:sp>
    <dsp:sp modelId="{F429945E-CCB8-4887-BD60-F9638991C4EA}">
      <dsp:nvSpPr>
        <dsp:cNvPr id="0" name=""/>
        <dsp:cNvSpPr/>
      </dsp:nvSpPr>
      <dsp:spPr>
        <a:xfrm rot="14700000">
          <a:off x="1842270" y="913016"/>
          <a:ext cx="1182430" cy="452595"/>
        </a:xfrm>
        <a:prstGeom prst="leftArrow">
          <a:avLst>
            <a:gd name="adj1" fmla="val 60000"/>
            <a:gd name="adj2" fmla="val 50000"/>
          </a:avLst>
        </a:prstGeom>
        <a:solidFill>
          <a:srgbClr val="AD72B8"/>
        </a:solidFill>
        <a:ln>
          <a:noFill/>
        </a:ln>
        <a:effectLst/>
      </dsp:spPr>
      <dsp:style>
        <a:lnRef idx="0">
          <a:scrgbClr r="0" g="0" b="0"/>
        </a:lnRef>
        <a:fillRef idx="1">
          <a:scrgbClr r="0" g="0" b="0"/>
        </a:fillRef>
        <a:effectRef idx="0">
          <a:scrgbClr r="0" g="0" b="0"/>
        </a:effectRef>
        <a:fontRef idx="minor">
          <a:schemeClr val="lt1"/>
        </a:fontRef>
      </dsp:style>
    </dsp:sp>
    <dsp:sp modelId="{5EC01D43-51AD-4D17-886D-6D0F7F85F8C4}">
      <dsp:nvSpPr>
        <dsp:cNvPr id="0" name=""/>
        <dsp:cNvSpPr/>
      </dsp:nvSpPr>
      <dsp:spPr>
        <a:xfrm>
          <a:off x="1429301" y="30"/>
          <a:ext cx="1508652" cy="1206922"/>
        </a:xfrm>
        <a:prstGeom prst="roundRect">
          <a:avLst>
            <a:gd name="adj" fmla="val 10000"/>
          </a:avLst>
        </a:prstGeom>
        <a:solidFill>
          <a:schemeClr val="lt1">
            <a:hueOff val="0"/>
            <a:satOff val="0"/>
            <a:lumOff val="0"/>
            <a:alphaOff val="0"/>
          </a:schemeClr>
        </a:solidFill>
        <a:ln w="12700" cap="flat" cmpd="sng" algn="ctr">
          <a:solidFill>
            <a:srgbClr val="87319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utura"/>
            </a:rPr>
            <a:t>DOL</a:t>
          </a:r>
        </a:p>
      </dsp:txBody>
      <dsp:txXfrm>
        <a:off x="1464651" y="35380"/>
        <a:ext cx="1437952" cy="1136222"/>
      </dsp:txXfrm>
    </dsp:sp>
    <dsp:sp modelId="{6FAD59D6-DA8B-47EF-B58D-5B98351F5FCA}">
      <dsp:nvSpPr>
        <dsp:cNvPr id="0" name=""/>
        <dsp:cNvSpPr/>
      </dsp:nvSpPr>
      <dsp:spPr>
        <a:xfrm rot="17700000">
          <a:off x="3071297" y="913016"/>
          <a:ext cx="1182430" cy="452595"/>
        </a:xfrm>
        <a:prstGeom prst="leftArrow">
          <a:avLst>
            <a:gd name="adj1" fmla="val 60000"/>
            <a:gd name="adj2" fmla="val 50000"/>
          </a:avLst>
        </a:prstGeom>
        <a:solidFill>
          <a:srgbClr val="AD72B8"/>
        </a:solidFill>
        <a:ln>
          <a:noFill/>
        </a:ln>
        <a:effectLst/>
      </dsp:spPr>
      <dsp:style>
        <a:lnRef idx="0">
          <a:scrgbClr r="0" g="0" b="0"/>
        </a:lnRef>
        <a:fillRef idx="1">
          <a:scrgbClr r="0" g="0" b="0"/>
        </a:fillRef>
        <a:effectRef idx="0">
          <a:scrgbClr r="0" g="0" b="0"/>
        </a:effectRef>
        <a:fontRef idx="minor">
          <a:schemeClr val="lt1"/>
        </a:fontRef>
      </dsp:style>
    </dsp:sp>
    <dsp:sp modelId="{0C49D34B-16F1-4423-88D9-295F536814B4}">
      <dsp:nvSpPr>
        <dsp:cNvPr id="0" name=""/>
        <dsp:cNvSpPr/>
      </dsp:nvSpPr>
      <dsp:spPr>
        <a:xfrm>
          <a:off x="3045921" y="30"/>
          <a:ext cx="1732898" cy="1206922"/>
        </a:xfrm>
        <a:prstGeom prst="roundRect">
          <a:avLst>
            <a:gd name="adj" fmla="val 10000"/>
          </a:avLst>
        </a:prstGeom>
        <a:solidFill>
          <a:schemeClr val="lt1">
            <a:hueOff val="0"/>
            <a:satOff val="0"/>
            <a:lumOff val="0"/>
            <a:alphaOff val="0"/>
          </a:schemeClr>
        </a:solidFill>
        <a:ln w="12700" cap="flat" cmpd="sng" algn="ctr">
          <a:solidFill>
            <a:srgbClr val="87319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utura"/>
            </a:rPr>
            <a:t>States Agencies</a:t>
          </a:r>
        </a:p>
      </dsp:txBody>
      <dsp:txXfrm>
        <a:off x="3081271" y="35380"/>
        <a:ext cx="1662198" cy="1136222"/>
      </dsp:txXfrm>
    </dsp:sp>
    <dsp:sp modelId="{E865B71E-F59A-4CAB-9956-CBF4D9331AF5}">
      <dsp:nvSpPr>
        <dsp:cNvPr id="0" name=""/>
        <dsp:cNvSpPr/>
      </dsp:nvSpPr>
      <dsp:spPr>
        <a:xfrm rot="20700000">
          <a:off x="3861299" y="1854505"/>
          <a:ext cx="1182430" cy="452595"/>
        </a:xfrm>
        <a:prstGeom prst="leftArrow">
          <a:avLst>
            <a:gd name="adj1" fmla="val 60000"/>
            <a:gd name="adj2" fmla="val 50000"/>
          </a:avLst>
        </a:prstGeom>
        <a:solidFill>
          <a:srgbClr val="AD72B8"/>
        </a:solidFill>
        <a:ln>
          <a:noFill/>
        </a:ln>
        <a:effectLst/>
      </dsp:spPr>
      <dsp:style>
        <a:lnRef idx="0">
          <a:scrgbClr r="0" g="0" b="0"/>
        </a:lnRef>
        <a:fillRef idx="1">
          <a:scrgbClr r="0" g="0" b="0"/>
        </a:fillRef>
        <a:effectRef idx="0">
          <a:scrgbClr r="0" g="0" b="0"/>
        </a:effectRef>
        <a:fontRef idx="minor">
          <a:schemeClr val="lt1"/>
        </a:fontRef>
      </dsp:style>
    </dsp:sp>
    <dsp:sp modelId="{E0589DFD-1789-4A63-940A-B9BF33637712}">
      <dsp:nvSpPr>
        <dsp:cNvPr id="0" name=""/>
        <dsp:cNvSpPr/>
      </dsp:nvSpPr>
      <dsp:spPr>
        <a:xfrm>
          <a:off x="4269259" y="1324324"/>
          <a:ext cx="1508652" cy="1206922"/>
        </a:xfrm>
        <a:prstGeom prst="roundRect">
          <a:avLst>
            <a:gd name="adj" fmla="val 10000"/>
          </a:avLst>
        </a:prstGeom>
        <a:solidFill>
          <a:schemeClr val="lt1">
            <a:hueOff val="0"/>
            <a:satOff val="0"/>
            <a:lumOff val="0"/>
            <a:alphaOff val="0"/>
          </a:schemeClr>
        </a:solidFill>
        <a:ln w="12700" cap="flat" cmpd="sng" algn="ctr">
          <a:solidFill>
            <a:srgbClr val="87319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utura"/>
            </a:rPr>
            <a:t>Unions</a:t>
          </a:r>
        </a:p>
      </dsp:txBody>
      <dsp:txXfrm>
        <a:off x="4304609" y="1359674"/>
        <a:ext cx="1437952" cy="1136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58358-2148-48A6-A708-1E05080E303F}">
      <dsp:nvSpPr>
        <dsp:cNvPr id="0" name=""/>
        <dsp:cNvSpPr/>
      </dsp:nvSpPr>
      <dsp:spPr>
        <a:xfrm>
          <a:off x="491127" y="0"/>
          <a:ext cx="4418774" cy="4089073"/>
        </a:xfrm>
        <a:prstGeom prst="diamond">
          <a:avLst/>
        </a:prstGeom>
        <a:solidFill>
          <a:schemeClr val="bg2"/>
        </a:solidFill>
        <a:ln>
          <a:noFill/>
        </a:ln>
        <a:effectLst/>
      </dsp:spPr>
      <dsp:style>
        <a:lnRef idx="0">
          <a:scrgbClr r="0" g="0" b="0"/>
        </a:lnRef>
        <a:fillRef idx="1">
          <a:scrgbClr r="0" g="0" b="0"/>
        </a:fillRef>
        <a:effectRef idx="0">
          <a:scrgbClr r="0" g="0" b="0"/>
        </a:effectRef>
        <a:fontRef idx="minor"/>
      </dsp:style>
    </dsp:sp>
    <dsp:sp modelId="{69EDAC5B-1245-42FE-9651-E4435AF4A4C6}">
      <dsp:nvSpPr>
        <dsp:cNvPr id="0" name=""/>
        <dsp:cNvSpPr/>
      </dsp:nvSpPr>
      <dsp:spPr>
        <a:xfrm>
          <a:off x="1005103" y="388461"/>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0000"/>
              </a:solidFill>
              <a:latin typeface="Futura"/>
            </a:rPr>
            <a:t>IRS 20-Factor Test</a:t>
          </a:r>
        </a:p>
      </dsp:txBody>
      <dsp:txXfrm>
        <a:off x="1082952" y="466310"/>
        <a:ext cx="1439040" cy="1439040"/>
      </dsp:txXfrm>
    </dsp:sp>
    <dsp:sp modelId="{2E536D4B-720B-480B-94A5-40BAAA9A9F06}">
      <dsp:nvSpPr>
        <dsp:cNvPr id="0" name=""/>
        <dsp:cNvSpPr/>
      </dsp:nvSpPr>
      <dsp:spPr>
        <a:xfrm>
          <a:off x="2722514" y="388461"/>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utura"/>
            </a:rPr>
            <a:t>FLSA  Economic Reality Test</a:t>
          </a:r>
        </a:p>
      </dsp:txBody>
      <dsp:txXfrm>
        <a:off x="2800363" y="466310"/>
        <a:ext cx="1439040" cy="1439040"/>
      </dsp:txXfrm>
    </dsp:sp>
    <dsp:sp modelId="{FA9BABD0-16FD-49B7-9441-3D3DEB61993F}">
      <dsp:nvSpPr>
        <dsp:cNvPr id="0" name=""/>
        <dsp:cNvSpPr/>
      </dsp:nvSpPr>
      <dsp:spPr>
        <a:xfrm>
          <a:off x="938651" y="2105872"/>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i="1" kern="1200" dirty="0">
              <a:latin typeface="Futura"/>
            </a:rPr>
            <a:t>Darden</a:t>
          </a:r>
        </a:p>
        <a:p>
          <a:pPr marL="0" lvl="0" indent="0" algn="ctr" defTabSz="889000">
            <a:lnSpc>
              <a:spcPct val="90000"/>
            </a:lnSpc>
            <a:spcBef>
              <a:spcPct val="0"/>
            </a:spcBef>
            <a:spcAft>
              <a:spcPct val="35000"/>
            </a:spcAft>
            <a:buNone/>
          </a:pPr>
          <a:r>
            <a:rPr lang="en-US" sz="2000" kern="1200" dirty="0">
              <a:latin typeface="Futura"/>
            </a:rPr>
            <a:t>Common Law Test</a:t>
          </a:r>
        </a:p>
      </dsp:txBody>
      <dsp:txXfrm>
        <a:off x="1016500" y="2183721"/>
        <a:ext cx="1439040" cy="1439040"/>
      </dsp:txXfrm>
    </dsp:sp>
    <dsp:sp modelId="{9BCA65AE-ADDF-4811-BF0C-6615E1439485}">
      <dsp:nvSpPr>
        <dsp:cNvPr id="0" name=""/>
        <dsp:cNvSpPr/>
      </dsp:nvSpPr>
      <dsp:spPr>
        <a:xfrm>
          <a:off x="2722514" y="2105872"/>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utura"/>
            </a:rPr>
            <a:t>Over 100 State Law Tests</a:t>
          </a:r>
        </a:p>
      </dsp:txBody>
      <dsp:txXfrm>
        <a:off x="2800363" y="2183721"/>
        <a:ext cx="1439040" cy="143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58358-2148-48A6-A708-1E05080E303F}">
      <dsp:nvSpPr>
        <dsp:cNvPr id="0" name=""/>
        <dsp:cNvSpPr/>
      </dsp:nvSpPr>
      <dsp:spPr>
        <a:xfrm>
          <a:off x="491127" y="0"/>
          <a:ext cx="4418774" cy="4089073"/>
        </a:xfrm>
        <a:prstGeom prst="diamond">
          <a:avLst/>
        </a:prstGeom>
        <a:solidFill>
          <a:schemeClr val="bg2"/>
        </a:solidFill>
        <a:ln>
          <a:noFill/>
        </a:ln>
        <a:effectLst/>
      </dsp:spPr>
      <dsp:style>
        <a:lnRef idx="0">
          <a:scrgbClr r="0" g="0" b="0"/>
        </a:lnRef>
        <a:fillRef idx="1">
          <a:scrgbClr r="0" g="0" b="0"/>
        </a:fillRef>
        <a:effectRef idx="0">
          <a:scrgbClr r="0" g="0" b="0"/>
        </a:effectRef>
        <a:fontRef idx="minor"/>
      </dsp:style>
    </dsp:sp>
    <dsp:sp modelId="{69EDAC5B-1245-42FE-9651-E4435AF4A4C6}">
      <dsp:nvSpPr>
        <dsp:cNvPr id="0" name=""/>
        <dsp:cNvSpPr/>
      </dsp:nvSpPr>
      <dsp:spPr>
        <a:xfrm>
          <a:off x="1005103" y="388461"/>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i="1" kern="1200" dirty="0">
              <a:solidFill>
                <a:srgbClr val="FF0000"/>
              </a:solidFill>
              <a:latin typeface="Futura"/>
            </a:rPr>
            <a:t>Darden</a:t>
          </a:r>
        </a:p>
        <a:p>
          <a:pPr marL="0" lvl="0" indent="0" algn="ctr" defTabSz="889000">
            <a:lnSpc>
              <a:spcPct val="90000"/>
            </a:lnSpc>
            <a:spcBef>
              <a:spcPct val="0"/>
            </a:spcBef>
            <a:spcAft>
              <a:spcPct val="35000"/>
            </a:spcAft>
            <a:buNone/>
          </a:pPr>
          <a:r>
            <a:rPr lang="en-US" sz="2000" kern="1200" dirty="0">
              <a:solidFill>
                <a:srgbClr val="FF0000"/>
              </a:solidFill>
              <a:latin typeface="Futura"/>
            </a:rPr>
            <a:t>Common Law Test</a:t>
          </a:r>
        </a:p>
      </dsp:txBody>
      <dsp:txXfrm>
        <a:off x="1082952" y="466310"/>
        <a:ext cx="1439040" cy="1439040"/>
      </dsp:txXfrm>
    </dsp:sp>
    <dsp:sp modelId="{2E536D4B-720B-480B-94A5-40BAAA9A9F06}">
      <dsp:nvSpPr>
        <dsp:cNvPr id="0" name=""/>
        <dsp:cNvSpPr/>
      </dsp:nvSpPr>
      <dsp:spPr>
        <a:xfrm>
          <a:off x="2722514" y="388461"/>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utura"/>
            </a:rPr>
            <a:t>IRS 20-Factor Test</a:t>
          </a:r>
        </a:p>
      </dsp:txBody>
      <dsp:txXfrm>
        <a:off x="2800363" y="466310"/>
        <a:ext cx="1439040" cy="1439040"/>
      </dsp:txXfrm>
    </dsp:sp>
    <dsp:sp modelId="{FA9BABD0-16FD-49B7-9441-3D3DEB61993F}">
      <dsp:nvSpPr>
        <dsp:cNvPr id="0" name=""/>
        <dsp:cNvSpPr/>
      </dsp:nvSpPr>
      <dsp:spPr>
        <a:xfrm>
          <a:off x="938651" y="2105872"/>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utura"/>
            </a:rPr>
            <a:t>FLSA  Economic Reality Test</a:t>
          </a:r>
        </a:p>
      </dsp:txBody>
      <dsp:txXfrm>
        <a:off x="1016500" y="2183721"/>
        <a:ext cx="1439040" cy="1439040"/>
      </dsp:txXfrm>
    </dsp:sp>
    <dsp:sp modelId="{9BCA65AE-ADDF-4811-BF0C-6615E1439485}">
      <dsp:nvSpPr>
        <dsp:cNvPr id="0" name=""/>
        <dsp:cNvSpPr/>
      </dsp:nvSpPr>
      <dsp:spPr>
        <a:xfrm>
          <a:off x="2722514" y="2105872"/>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utura"/>
            </a:rPr>
            <a:t>Over 100 State Law Tests</a:t>
          </a:r>
        </a:p>
      </dsp:txBody>
      <dsp:txXfrm>
        <a:off x="2800363" y="2183721"/>
        <a:ext cx="1439040" cy="143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58358-2148-48A6-A708-1E05080E303F}">
      <dsp:nvSpPr>
        <dsp:cNvPr id="0" name=""/>
        <dsp:cNvSpPr/>
      </dsp:nvSpPr>
      <dsp:spPr>
        <a:xfrm>
          <a:off x="491127" y="0"/>
          <a:ext cx="4418774" cy="4089073"/>
        </a:xfrm>
        <a:prstGeom prst="diamond">
          <a:avLst/>
        </a:prstGeom>
        <a:solidFill>
          <a:schemeClr val="bg2"/>
        </a:solidFill>
        <a:ln>
          <a:noFill/>
        </a:ln>
        <a:effectLst/>
      </dsp:spPr>
      <dsp:style>
        <a:lnRef idx="0">
          <a:scrgbClr r="0" g="0" b="0"/>
        </a:lnRef>
        <a:fillRef idx="1">
          <a:scrgbClr r="0" g="0" b="0"/>
        </a:fillRef>
        <a:effectRef idx="0">
          <a:scrgbClr r="0" g="0" b="0"/>
        </a:effectRef>
        <a:fontRef idx="minor"/>
      </dsp:style>
    </dsp:sp>
    <dsp:sp modelId="{69EDAC5B-1245-42FE-9651-E4435AF4A4C6}">
      <dsp:nvSpPr>
        <dsp:cNvPr id="0" name=""/>
        <dsp:cNvSpPr/>
      </dsp:nvSpPr>
      <dsp:spPr>
        <a:xfrm>
          <a:off x="1005103" y="388461"/>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0000"/>
              </a:solidFill>
              <a:latin typeface="Futura"/>
            </a:rPr>
            <a:t>Over 100 State Law Tests</a:t>
          </a:r>
        </a:p>
      </dsp:txBody>
      <dsp:txXfrm>
        <a:off x="1082952" y="466310"/>
        <a:ext cx="1439040" cy="1439040"/>
      </dsp:txXfrm>
    </dsp:sp>
    <dsp:sp modelId="{2E536D4B-720B-480B-94A5-40BAAA9A9F06}">
      <dsp:nvSpPr>
        <dsp:cNvPr id="0" name=""/>
        <dsp:cNvSpPr/>
      </dsp:nvSpPr>
      <dsp:spPr>
        <a:xfrm>
          <a:off x="2722514" y="388461"/>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utura"/>
            </a:rPr>
            <a:t>FLSA  Economic Reality Test</a:t>
          </a:r>
        </a:p>
      </dsp:txBody>
      <dsp:txXfrm>
        <a:off x="2800363" y="466310"/>
        <a:ext cx="1439040" cy="1439040"/>
      </dsp:txXfrm>
    </dsp:sp>
    <dsp:sp modelId="{FA9BABD0-16FD-49B7-9441-3D3DEB61993F}">
      <dsp:nvSpPr>
        <dsp:cNvPr id="0" name=""/>
        <dsp:cNvSpPr/>
      </dsp:nvSpPr>
      <dsp:spPr>
        <a:xfrm>
          <a:off x="938651" y="2105872"/>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utura"/>
            </a:rPr>
            <a:t>IRS 20-Factor Test</a:t>
          </a:r>
        </a:p>
      </dsp:txBody>
      <dsp:txXfrm>
        <a:off x="1016500" y="2183721"/>
        <a:ext cx="1439040" cy="1439040"/>
      </dsp:txXfrm>
    </dsp:sp>
    <dsp:sp modelId="{9BCA65AE-ADDF-4811-BF0C-6615E1439485}">
      <dsp:nvSpPr>
        <dsp:cNvPr id="0" name=""/>
        <dsp:cNvSpPr/>
      </dsp:nvSpPr>
      <dsp:spPr>
        <a:xfrm>
          <a:off x="2722514" y="2105872"/>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i="1" kern="1200" dirty="0">
              <a:latin typeface="Futura"/>
            </a:rPr>
            <a:t>Darden</a:t>
          </a:r>
        </a:p>
        <a:p>
          <a:pPr marL="0" lvl="0" indent="0" algn="ctr" defTabSz="889000">
            <a:lnSpc>
              <a:spcPct val="90000"/>
            </a:lnSpc>
            <a:spcBef>
              <a:spcPct val="0"/>
            </a:spcBef>
            <a:spcAft>
              <a:spcPct val="35000"/>
            </a:spcAft>
            <a:buNone/>
          </a:pPr>
          <a:r>
            <a:rPr lang="en-US" sz="2000" kern="1200" dirty="0">
              <a:latin typeface="Futura"/>
            </a:rPr>
            <a:t>Common Law Test</a:t>
          </a:r>
        </a:p>
      </dsp:txBody>
      <dsp:txXfrm>
        <a:off x="2800363" y="2183721"/>
        <a:ext cx="1439040" cy="1439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58358-2148-48A6-A708-1E05080E303F}">
      <dsp:nvSpPr>
        <dsp:cNvPr id="0" name=""/>
        <dsp:cNvSpPr/>
      </dsp:nvSpPr>
      <dsp:spPr>
        <a:xfrm>
          <a:off x="491127" y="0"/>
          <a:ext cx="4418774" cy="4089073"/>
        </a:xfrm>
        <a:prstGeom prst="diamond">
          <a:avLst/>
        </a:prstGeom>
        <a:solidFill>
          <a:schemeClr val="bg2"/>
        </a:solidFill>
        <a:ln>
          <a:noFill/>
        </a:ln>
        <a:effectLst/>
      </dsp:spPr>
      <dsp:style>
        <a:lnRef idx="0">
          <a:scrgbClr r="0" g="0" b="0"/>
        </a:lnRef>
        <a:fillRef idx="1">
          <a:scrgbClr r="0" g="0" b="0"/>
        </a:fillRef>
        <a:effectRef idx="0">
          <a:scrgbClr r="0" g="0" b="0"/>
        </a:effectRef>
        <a:fontRef idx="minor"/>
      </dsp:style>
    </dsp:sp>
    <dsp:sp modelId="{69EDAC5B-1245-42FE-9651-E4435AF4A4C6}">
      <dsp:nvSpPr>
        <dsp:cNvPr id="0" name=""/>
        <dsp:cNvSpPr/>
      </dsp:nvSpPr>
      <dsp:spPr>
        <a:xfrm>
          <a:off x="1005103" y="388461"/>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0000"/>
              </a:solidFill>
              <a:latin typeface="Futura"/>
            </a:rPr>
            <a:t>FLSA  Economic Reality Test</a:t>
          </a:r>
        </a:p>
      </dsp:txBody>
      <dsp:txXfrm>
        <a:off x="1082952" y="466310"/>
        <a:ext cx="1439040" cy="1439040"/>
      </dsp:txXfrm>
    </dsp:sp>
    <dsp:sp modelId="{2E536D4B-720B-480B-94A5-40BAAA9A9F06}">
      <dsp:nvSpPr>
        <dsp:cNvPr id="0" name=""/>
        <dsp:cNvSpPr/>
      </dsp:nvSpPr>
      <dsp:spPr>
        <a:xfrm>
          <a:off x="2722514" y="388461"/>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utura"/>
            </a:rPr>
            <a:t>IRS 20-Factor Test</a:t>
          </a:r>
        </a:p>
      </dsp:txBody>
      <dsp:txXfrm>
        <a:off x="2800363" y="466310"/>
        <a:ext cx="1439040" cy="1439040"/>
      </dsp:txXfrm>
    </dsp:sp>
    <dsp:sp modelId="{FA9BABD0-16FD-49B7-9441-3D3DEB61993F}">
      <dsp:nvSpPr>
        <dsp:cNvPr id="0" name=""/>
        <dsp:cNvSpPr/>
      </dsp:nvSpPr>
      <dsp:spPr>
        <a:xfrm>
          <a:off x="938651" y="2105872"/>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i="1" kern="1200" dirty="0">
              <a:latin typeface="Futura"/>
            </a:rPr>
            <a:t>Darden</a:t>
          </a:r>
        </a:p>
        <a:p>
          <a:pPr marL="0" lvl="0" indent="0" algn="ctr" defTabSz="889000">
            <a:lnSpc>
              <a:spcPct val="90000"/>
            </a:lnSpc>
            <a:spcBef>
              <a:spcPct val="0"/>
            </a:spcBef>
            <a:spcAft>
              <a:spcPct val="35000"/>
            </a:spcAft>
            <a:buNone/>
          </a:pPr>
          <a:r>
            <a:rPr lang="en-US" sz="2000" kern="1200" dirty="0">
              <a:latin typeface="Futura"/>
            </a:rPr>
            <a:t>Common Law Test</a:t>
          </a:r>
        </a:p>
      </dsp:txBody>
      <dsp:txXfrm>
        <a:off x="1016500" y="2183721"/>
        <a:ext cx="1439040" cy="1439040"/>
      </dsp:txXfrm>
    </dsp:sp>
    <dsp:sp modelId="{9BCA65AE-ADDF-4811-BF0C-6615E1439485}">
      <dsp:nvSpPr>
        <dsp:cNvPr id="0" name=""/>
        <dsp:cNvSpPr/>
      </dsp:nvSpPr>
      <dsp:spPr>
        <a:xfrm>
          <a:off x="2722514" y="2105872"/>
          <a:ext cx="1594738" cy="1594738"/>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Futura"/>
            </a:rPr>
            <a:t>Over 100 State Law Tests</a:t>
          </a:r>
        </a:p>
      </dsp:txBody>
      <dsp:txXfrm>
        <a:off x="2800363" y="2183721"/>
        <a:ext cx="1439040" cy="1439040"/>
      </dsp:txXfrm>
    </dsp:sp>
  </dsp:spTree>
</dsp:drawing>
</file>

<file path=ppt/diagrams/drawing6.xml><?xml version="1.0" encoding="utf-8"?>
<dsp:drawing xmlns:r="http://schemas.openxmlformats.org/officeDocument/2006/relationships" xmlns:a14="http://schemas.microsoft.com/office/drawing/2010/main" xmlns:asvg="http://schemas.microsoft.com/office/drawing/2016/SVG/main" xmlns:dgm="http://schemas.openxmlformats.org/drawingml/2006/diagram" xmlns:dsp="http://schemas.microsoft.com/office/drawing/2008/diagram" xmlns:a="http://schemas.openxmlformats.org/drawingml/2006/main">
  <dsp:spTree>
    <dsp:nvGrpSpPr>
      <dsp:cNvPr id="0" name=""/>
      <dsp:cNvGrpSpPr/>
    </dsp:nvGrpSpPr>
    <dsp:grpSpPr/>
    <dsp:sp modelId="{31B0AC50-4A54-433C-A86F-7064280E7EDB}">
      <dsp:nvSpPr>
        <dsp:cNvPr id="0" name=""/>
        <dsp:cNvSpPr/>
      </dsp:nvSpPr>
      <dsp:spPr>
        <a:xfrm>
          <a:off x="0" y="558"/>
          <a:ext cx="11631611" cy="1305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43C765-B12C-412C-BED7-616B2AEC2DF1}">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BD151F-852B-4D0B-9762-6993305C2109}">
      <dsp:nvSpPr>
        <dsp:cNvPr id="0" name=""/>
        <dsp:cNvSpPr/>
      </dsp:nvSpPr>
      <dsp:spPr>
        <a:xfrm>
          <a:off x="1508391" y="558"/>
          <a:ext cx="10123220"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just" defTabSz="977900">
            <a:lnSpc>
              <a:spcPct val="100000"/>
            </a:lnSpc>
            <a:spcBef>
              <a:spcPct val="0"/>
            </a:spcBef>
            <a:spcAft>
              <a:spcPct val="35000"/>
            </a:spcAft>
            <a:buNone/>
          </a:pPr>
          <a:r>
            <a:rPr lang="en-US" sz="2200" kern="1200" dirty="0"/>
            <a:t>Make sure your benefit plans, compensation plans, fringe benefits, and other policies and plans clearly distinguish your employees from independent contractors and that they exclude all workers (including contractors) that are not your direct employees.</a:t>
          </a:r>
        </a:p>
      </dsp:txBody>
      <dsp:txXfrm>
        <a:off x="1508391" y="558"/>
        <a:ext cx="10123220" cy="1305966"/>
      </dsp:txXfrm>
    </dsp:sp>
    <dsp:sp modelId="{A0B67CE8-E1C5-40E2-B7E9-393CADCA9BCD}">
      <dsp:nvSpPr>
        <dsp:cNvPr id="0" name=""/>
        <dsp:cNvSpPr/>
      </dsp:nvSpPr>
      <dsp:spPr>
        <a:xfrm>
          <a:off x="0" y="1633016"/>
          <a:ext cx="11631611" cy="1305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19964-63B3-4FC7-9CDD-8BC5EE8AA57A}">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D5C3DC-0427-407E-B0E4-B1ED1830B52B}">
      <dsp:nvSpPr>
        <dsp:cNvPr id="0" name=""/>
        <dsp:cNvSpPr/>
      </dsp:nvSpPr>
      <dsp:spPr>
        <a:xfrm>
          <a:off x="1508391" y="1633016"/>
          <a:ext cx="10123220"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just" defTabSz="977900">
            <a:lnSpc>
              <a:spcPct val="100000"/>
            </a:lnSpc>
            <a:spcBef>
              <a:spcPct val="0"/>
            </a:spcBef>
            <a:spcAft>
              <a:spcPct val="35000"/>
            </a:spcAft>
            <a:buNone/>
          </a:pPr>
          <a:r>
            <a:rPr lang="en-US" sz="2200" kern="1200" dirty="0"/>
            <a:t>Written waivers of your benefits by contingent employees and contractors can help immunize you against claims for your benefits.</a:t>
          </a:r>
        </a:p>
      </dsp:txBody>
      <dsp:txXfrm>
        <a:off x="1508391" y="1633016"/>
        <a:ext cx="10123220" cy="1305966"/>
      </dsp:txXfrm>
    </dsp:sp>
    <dsp:sp modelId="{4B962C8D-0630-4E54-85AB-3A28DD7849EE}">
      <dsp:nvSpPr>
        <dsp:cNvPr id="0" name=""/>
        <dsp:cNvSpPr/>
      </dsp:nvSpPr>
      <dsp:spPr>
        <a:xfrm>
          <a:off x="0" y="3265475"/>
          <a:ext cx="11631611" cy="1305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53EB94-66C8-4CA3-844B-2D8D0D9EF111}">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111158-01E7-4029-925E-E85E0CF6C333}">
      <dsp:nvSpPr>
        <dsp:cNvPr id="0" name=""/>
        <dsp:cNvSpPr/>
      </dsp:nvSpPr>
      <dsp:spPr>
        <a:xfrm>
          <a:off x="1508391" y="3265475"/>
          <a:ext cx="10123220"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just" defTabSz="977900">
            <a:lnSpc>
              <a:spcPct val="100000"/>
            </a:lnSpc>
            <a:spcBef>
              <a:spcPct val="0"/>
            </a:spcBef>
            <a:spcAft>
              <a:spcPct val="35000"/>
            </a:spcAft>
            <a:buNone/>
          </a:pPr>
          <a:r>
            <a:rPr lang="en-US" sz="2200" kern="1200" dirty="0"/>
            <a:t>Arbitration agreements are enforceable for classification claims, so consider whether to require same for all contingent workers.</a:t>
          </a:r>
        </a:p>
      </dsp:txBody>
      <dsp:txXfrm>
        <a:off x="1508391" y="3265475"/>
        <a:ext cx="10123220" cy="130596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F6B3EC-AF1F-2F42-B624-473496D22F90}"/>
              </a:ext>
            </a:extLst>
          </p:cNvPr>
          <p:cNvSpPr>
            <a:spLocks noGrp="1"/>
          </p:cNvSpPr>
          <p:nvPr>
            <p:ph type="hdr" sz="quarter"/>
          </p:nvPr>
        </p:nvSpPr>
        <p:spPr>
          <a:xfrm>
            <a:off x="0" y="0"/>
            <a:ext cx="3037840" cy="466435"/>
          </a:xfrm>
          <a:prstGeom prst="rect">
            <a:avLst/>
          </a:prstGeom>
        </p:spPr>
        <p:txBody>
          <a:bodyPr vert="horz" lIns="93174" tIns="46588" rIns="93174" bIns="46588"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65C62-0FAB-F341-916C-E63EF1587E0C}"/>
              </a:ext>
            </a:extLst>
          </p:cNvPr>
          <p:cNvSpPr>
            <a:spLocks noGrp="1"/>
          </p:cNvSpPr>
          <p:nvPr>
            <p:ph type="dt" sz="quarter" idx="1"/>
          </p:nvPr>
        </p:nvSpPr>
        <p:spPr>
          <a:xfrm>
            <a:off x="3970938" y="0"/>
            <a:ext cx="3037840" cy="466435"/>
          </a:xfrm>
          <a:prstGeom prst="rect">
            <a:avLst/>
          </a:prstGeom>
        </p:spPr>
        <p:txBody>
          <a:bodyPr vert="horz" lIns="93174" tIns="46588" rIns="93174" bIns="46588" rtlCol="0"/>
          <a:lstStyle>
            <a:lvl1pPr algn="r">
              <a:defRPr sz="1200"/>
            </a:lvl1pPr>
          </a:lstStyle>
          <a:p>
            <a:fld id="{432140A1-98F2-014D-A607-D496AB6B6183}" type="datetimeFigureOut">
              <a:rPr lang="en-US" smtClean="0"/>
              <a:t>2/5/2026</a:t>
            </a:fld>
            <a:endParaRPr lang="en-US" dirty="0"/>
          </a:p>
        </p:txBody>
      </p:sp>
      <p:sp>
        <p:nvSpPr>
          <p:cNvPr id="4" name="Footer Placeholder 3">
            <a:extLst>
              <a:ext uri="{FF2B5EF4-FFF2-40B4-BE49-F238E27FC236}">
                <a16:creationId xmlns:a16="http://schemas.microsoft.com/office/drawing/2014/main" id="{C63CF32E-1FB1-914C-AB3A-64916CE0B706}"/>
              </a:ext>
            </a:extLst>
          </p:cNvPr>
          <p:cNvSpPr>
            <a:spLocks noGrp="1"/>
          </p:cNvSpPr>
          <p:nvPr>
            <p:ph type="ftr" sz="quarter" idx="2"/>
          </p:nvPr>
        </p:nvSpPr>
        <p:spPr>
          <a:xfrm>
            <a:off x="0" y="8829967"/>
            <a:ext cx="3037840" cy="466434"/>
          </a:xfrm>
          <a:prstGeom prst="rect">
            <a:avLst/>
          </a:prstGeom>
        </p:spPr>
        <p:txBody>
          <a:bodyPr vert="horz" lIns="93174" tIns="46588" rIns="93174" bIns="4658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7516FC4-7169-7D44-B8D9-7EF530B7491D}"/>
              </a:ext>
            </a:extLst>
          </p:cNvPr>
          <p:cNvSpPr>
            <a:spLocks noGrp="1"/>
          </p:cNvSpPr>
          <p:nvPr>
            <p:ph type="sldNum" sz="quarter" idx="3"/>
          </p:nvPr>
        </p:nvSpPr>
        <p:spPr>
          <a:xfrm>
            <a:off x="3970938" y="8829967"/>
            <a:ext cx="3037840" cy="466434"/>
          </a:xfrm>
          <a:prstGeom prst="rect">
            <a:avLst/>
          </a:prstGeom>
        </p:spPr>
        <p:txBody>
          <a:bodyPr vert="horz" lIns="93174" tIns="46588" rIns="93174" bIns="46588" rtlCol="0" anchor="b"/>
          <a:lstStyle>
            <a:lvl1pPr algn="r">
              <a:defRPr sz="1200"/>
            </a:lvl1pPr>
          </a:lstStyle>
          <a:p>
            <a:fld id="{65E86844-1D55-604B-95BD-614120F82607}" type="slidenum">
              <a:rPr lang="en-US" smtClean="0"/>
              <a:t>‹#›</a:t>
            </a:fld>
            <a:endParaRPr lang="en-US" dirty="0"/>
          </a:p>
        </p:txBody>
      </p:sp>
    </p:spTree>
    <p:extLst>
      <p:ext uri="{BB962C8B-B14F-4D97-AF65-F5344CB8AC3E}">
        <p14:creationId xmlns:p14="http://schemas.microsoft.com/office/powerpoint/2010/main" val="186724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4" tIns="46588" rIns="93174"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3174" tIns="46588" rIns="93174" bIns="46588" rtlCol="0"/>
          <a:lstStyle>
            <a:lvl1pPr algn="r">
              <a:defRPr sz="1200"/>
            </a:lvl1pPr>
          </a:lstStyle>
          <a:p>
            <a:fld id="{8AE5CEFB-6EF2-6D47-BF56-B4AADBDE9456}" type="datetimeFigureOut">
              <a:rPr lang="en-US" smtClean="0"/>
              <a:t>2/5/2026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8" rIns="93174" bIns="46588"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4" tIns="46588" rIns="93174"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3174" tIns="46588" rIns="93174"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3174" tIns="46588" rIns="93174" bIns="46588" rtlCol="0" anchor="b"/>
          <a:lstStyle>
            <a:lvl1pPr algn="r">
              <a:defRPr sz="1200"/>
            </a:lvl1pPr>
          </a:lstStyle>
          <a:p>
            <a:fld id="{A42B867A-D087-4E46-9ACD-6EF17C130AEC}" type="slidenum">
              <a:rPr lang="en-US" smtClean="0"/>
              <a:t>‹#›</a:t>
            </a:fld>
            <a:endParaRPr lang="en-US" dirty="0"/>
          </a:p>
        </p:txBody>
      </p:sp>
    </p:spTree>
    <p:extLst>
      <p:ext uri="{BB962C8B-B14F-4D97-AF65-F5344CB8AC3E}">
        <p14:creationId xmlns:p14="http://schemas.microsoft.com/office/powerpoint/2010/main" val="147979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1</a:t>
            </a:fld>
            <a:endParaRPr lang="en-US" dirty="0"/>
          </a:p>
        </p:txBody>
      </p:sp>
    </p:spTree>
    <p:extLst>
      <p:ext uri="{BB962C8B-B14F-4D97-AF65-F5344CB8AC3E}">
        <p14:creationId xmlns:p14="http://schemas.microsoft.com/office/powerpoint/2010/main" val="2901330627"/>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10</a:t>
            </a:fld>
            <a:endParaRPr lang="en-US" dirty="0"/>
          </a:p>
        </p:txBody>
      </p:sp>
    </p:spTree>
    <p:extLst>
      <p:ext uri="{BB962C8B-B14F-4D97-AF65-F5344CB8AC3E}">
        <p14:creationId xmlns:p14="http://schemas.microsoft.com/office/powerpoint/2010/main" val="1481641961"/>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11</a:t>
            </a:fld>
            <a:endParaRPr lang="en-US" dirty="0"/>
          </a:p>
        </p:txBody>
      </p:sp>
    </p:spTree>
    <p:extLst>
      <p:ext uri="{BB962C8B-B14F-4D97-AF65-F5344CB8AC3E}">
        <p14:creationId xmlns:p14="http://schemas.microsoft.com/office/powerpoint/2010/main" val="359260015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12</a:t>
            </a:fld>
            <a:endParaRPr lang="en-US" dirty="0"/>
          </a:p>
        </p:txBody>
      </p:sp>
    </p:spTree>
    <p:extLst>
      <p:ext uri="{BB962C8B-B14F-4D97-AF65-F5344CB8AC3E}">
        <p14:creationId xmlns:p14="http://schemas.microsoft.com/office/powerpoint/2010/main" val="57746315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14</a:t>
            </a:fld>
            <a:endParaRPr lang="en-US" dirty="0"/>
          </a:p>
        </p:txBody>
      </p:sp>
    </p:spTree>
    <p:extLst>
      <p:ext uri="{BB962C8B-B14F-4D97-AF65-F5344CB8AC3E}">
        <p14:creationId xmlns:p14="http://schemas.microsoft.com/office/powerpoint/2010/main" val="2718950901"/>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15</a:t>
            </a:fld>
            <a:endParaRPr lang="en-US" dirty="0"/>
          </a:p>
        </p:txBody>
      </p:sp>
    </p:spTree>
    <p:extLst>
      <p:ext uri="{BB962C8B-B14F-4D97-AF65-F5344CB8AC3E}">
        <p14:creationId xmlns:p14="http://schemas.microsoft.com/office/powerpoint/2010/main" val="1664518446"/>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16</a:t>
            </a:fld>
            <a:endParaRPr lang="en-US" dirty="0"/>
          </a:p>
        </p:txBody>
      </p:sp>
    </p:spTree>
    <p:extLst>
      <p:ext uri="{BB962C8B-B14F-4D97-AF65-F5344CB8AC3E}">
        <p14:creationId xmlns:p14="http://schemas.microsoft.com/office/powerpoint/2010/main" val="3366110699"/>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17</a:t>
            </a:fld>
            <a:endParaRPr lang="en-US" dirty="0"/>
          </a:p>
        </p:txBody>
      </p:sp>
    </p:spTree>
    <p:extLst>
      <p:ext uri="{BB962C8B-B14F-4D97-AF65-F5344CB8AC3E}">
        <p14:creationId xmlns:p14="http://schemas.microsoft.com/office/powerpoint/2010/main" val="505952235"/>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18</a:t>
            </a:fld>
            <a:endParaRPr lang="en-US" dirty="0"/>
          </a:p>
        </p:txBody>
      </p:sp>
    </p:spTree>
    <p:extLst>
      <p:ext uri="{BB962C8B-B14F-4D97-AF65-F5344CB8AC3E}">
        <p14:creationId xmlns:p14="http://schemas.microsoft.com/office/powerpoint/2010/main" val="1018244361"/>
      </p:ext>
    </p:extLst>
  </p:cSld>
  <p:clrMapOvr>
    <a:masterClrMapping/>
  </p:clrMapOvr>
</p:notes>
</file>

<file path=ppt/notesSlides/notesSlide1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7588F-5F03-FD2B-E17F-2E7CFD371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0F10A-9715-3E81-7A95-584C44BE3404}"/>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DB16499-DC42-5468-1126-3DE8328F93DA}"/>
              </a:ext>
            </a:extLst>
          </p:cNvPr>
          <p:cNvSpPr>
            <a:spLocks noGrp="1"/>
          </p:cNvSpPr>
          <p:nvPr>
            <p:ph type="sldNum" sz="quarter" idx="5"/>
          </p:nvPr>
        </p:nvSpPr>
        <p:spPr/>
        <p:txBody>
          <a:bodyPr/>
          <a:lstStyle/>
          <a:p>
            <a:fld id="{A42B867A-D087-4E46-9ACD-6EF17C130AEC}" type="slidenum">
              <a:rPr lang="en-US" smtClean="0"/>
              <a:t>19</a:t>
            </a:fld>
            <a:endParaRPr lang="en-US" dirty="0"/>
          </a:p>
        </p:txBody>
      </p:sp>
    </p:spTree>
    <p:extLst>
      <p:ext uri="{BB962C8B-B14F-4D97-AF65-F5344CB8AC3E}">
        <p14:creationId xmlns:p14="http://schemas.microsoft.com/office/powerpoint/2010/main" val="554684337"/>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20</a:t>
            </a:fld>
            <a:endParaRPr lang="en-US" dirty="0"/>
          </a:p>
        </p:txBody>
      </p:sp>
    </p:spTree>
    <p:extLst>
      <p:ext uri="{BB962C8B-B14F-4D97-AF65-F5344CB8AC3E}">
        <p14:creationId xmlns:p14="http://schemas.microsoft.com/office/powerpoint/2010/main" val="82247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c30fbc9a3f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3c30fbc9a3f_0_3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78BAA-6E95-9160-8988-1571EBF5D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D1613-9FAB-6C15-0462-4535060AE4E1}"/>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252AE51-2AC0-2453-611D-81F48A760D50}"/>
              </a:ext>
            </a:extLst>
          </p:cNvPr>
          <p:cNvSpPr>
            <a:spLocks noGrp="1"/>
          </p:cNvSpPr>
          <p:nvPr>
            <p:ph type="sldNum" sz="quarter" idx="5"/>
          </p:nvPr>
        </p:nvSpPr>
        <p:spPr/>
        <p:txBody>
          <a:bodyPr/>
          <a:lstStyle/>
          <a:p>
            <a:fld id="{A42B867A-D087-4E46-9ACD-6EF17C130AEC}" type="slidenum">
              <a:rPr lang="en-US" smtClean="0"/>
              <a:t>21</a:t>
            </a:fld>
            <a:endParaRPr lang="en-US" dirty="0"/>
          </a:p>
        </p:txBody>
      </p:sp>
    </p:spTree>
    <p:extLst>
      <p:ext uri="{BB962C8B-B14F-4D97-AF65-F5344CB8AC3E}">
        <p14:creationId xmlns:p14="http://schemas.microsoft.com/office/powerpoint/2010/main" val="509050274"/>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22</a:t>
            </a:fld>
            <a:endParaRPr lang="en-US" dirty="0"/>
          </a:p>
        </p:txBody>
      </p:sp>
    </p:spTree>
    <p:extLst>
      <p:ext uri="{BB962C8B-B14F-4D97-AF65-F5344CB8AC3E}">
        <p14:creationId xmlns:p14="http://schemas.microsoft.com/office/powerpoint/2010/main" val="972935291"/>
      </p:ext>
    </p:extLst>
  </p:cSld>
  <p:clrMapOvr>
    <a:masterClrMapping/>
  </p:clrMapOvr>
</p:notes>
</file>

<file path=ppt/notesSlides/notesSlide2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FB165-5FE7-359F-D7A0-9C1DB0FB9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2DC84-959C-947D-D40A-C2E792B3A674}"/>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0910F0E-FA41-4DAA-B03C-4208D3F74F22}"/>
              </a:ext>
            </a:extLst>
          </p:cNvPr>
          <p:cNvSpPr>
            <a:spLocks noGrp="1"/>
          </p:cNvSpPr>
          <p:nvPr>
            <p:ph type="sldNum" sz="quarter" idx="5"/>
          </p:nvPr>
        </p:nvSpPr>
        <p:spPr/>
        <p:txBody>
          <a:bodyPr/>
          <a:lstStyle/>
          <a:p>
            <a:fld id="{A42B867A-D087-4E46-9ACD-6EF17C130AEC}" type="slidenum">
              <a:rPr lang="en-US" smtClean="0"/>
              <a:t>23</a:t>
            </a:fld>
            <a:endParaRPr lang="en-US" dirty="0"/>
          </a:p>
        </p:txBody>
      </p:sp>
    </p:spTree>
    <p:extLst>
      <p:ext uri="{BB962C8B-B14F-4D97-AF65-F5344CB8AC3E}">
        <p14:creationId xmlns:p14="http://schemas.microsoft.com/office/powerpoint/2010/main" val="161522851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24</a:t>
            </a:fld>
            <a:endParaRPr lang="en-US" dirty="0"/>
          </a:p>
        </p:txBody>
      </p:sp>
    </p:spTree>
    <p:extLst>
      <p:ext uri="{BB962C8B-B14F-4D97-AF65-F5344CB8AC3E}">
        <p14:creationId xmlns:p14="http://schemas.microsoft.com/office/powerpoint/2010/main" val="380854112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25</a:t>
            </a:fld>
            <a:endParaRPr lang="en-US" dirty="0"/>
          </a:p>
        </p:txBody>
      </p:sp>
    </p:spTree>
    <p:extLst>
      <p:ext uri="{BB962C8B-B14F-4D97-AF65-F5344CB8AC3E}">
        <p14:creationId xmlns:p14="http://schemas.microsoft.com/office/powerpoint/2010/main" val="537094786"/>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26</a:t>
            </a:fld>
            <a:endParaRPr lang="en-US" dirty="0"/>
          </a:p>
        </p:txBody>
      </p:sp>
    </p:spTree>
    <p:extLst>
      <p:ext uri="{BB962C8B-B14F-4D97-AF65-F5344CB8AC3E}">
        <p14:creationId xmlns:p14="http://schemas.microsoft.com/office/powerpoint/2010/main" val="455133290"/>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27</a:t>
            </a:fld>
            <a:endParaRPr lang="en-US" dirty="0"/>
          </a:p>
        </p:txBody>
      </p:sp>
    </p:spTree>
    <p:extLst>
      <p:ext uri="{BB962C8B-B14F-4D97-AF65-F5344CB8AC3E}">
        <p14:creationId xmlns:p14="http://schemas.microsoft.com/office/powerpoint/2010/main" val="2115680084"/>
      </p:ext>
    </p:extLst>
  </p:cSld>
  <p:clrMapOvr>
    <a:masterClrMapping/>
  </p:clrMapOvr>
</p:notes>
</file>

<file path=ppt/notesSlides/notesSlide2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5BC02-1976-E003-EB7F-A6AA28405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A85863-0EA2-2B9D-B34B-0F03F424413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CA36564F-D274-E134-3A52-BD94C4DF2DCB}"/>
              </a:ext>
            </a:extLst>
          </p:cNvPr>
          <p:cNvSpPr>
            <a:spLocks noGrp="1"/>
          </p:cNvSpPr>
          <p:nvPr>
            <p:ph type="sldNum" sz="quarter" idx="5"/>
          </p:nvPr>
        </p:nvSpPr>
        <p:spPr/>
        <p:txBody>
          <a:bodyPr/>
          <a:lstStyle/>
          <a:p>
            <a:fld id="{A42B867A-D087-4E46-9ACD-6EF17C130AEC}" type="slidenum">
              <a:rPr lang="en-US" smtClean="0"/>
              <a:t>28</a:t>
            </a:fld>
            <a:endParaRPr lang="en-US" dirty="0"/>
          </a:p>
        </p:txBody>
      </p:sp>
    </p:spTree>
    <p:extLst>
      <p:ext uri="{BB962C8B-B14F-4D97-AF65-F5344CB8AC3E}">
        <p14:creationId xmlns:p14="http://schemas.microsoft.com/office/powerpoint/2010/main" val="1635241904"/>
      </p:ext>
    </p:extLst>
  </p:cSld>
  <p:clrMapOvr>
    <a:masterClrMapping/>
  </p:clrMapOvr>
</p:notes>
</file>

<file path=ppt/notesSlides/notesSlide2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88166-FEEB-F6F8-E6DE-7F0987973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32D3B-8D13-4D6A-B9DB-B7F9ED5A9283}"/>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340B6397-DC99-5511-B129-A68413C3006E}"/>
              </a:ext>
            </a:extLst>
          </p:cNvPr>
          <p:cNvSpPr>
            <a:spLocks noGrp="1"/>
          </p:cNvSpPr>
          <p:nvPr>
            <p:ph type="sldNum" sz="quarter" idx="5"/>
          </p:nvPr>
        </p:nvSpPr>
        <p:spPr/>
        <p:txBody>
          <a:bodyPr/>
          <a:lstStyle/>
          <a:p>
            <a:fld id="{A42B867A-D087-4E46-9ACD-6EF17C130AEC}" type="slidenum">
              <a:rPr lang="en-US" smtClean="0"/>
              <a:t>29</a:t>
            </a:fld>
            <a:endParaRPr lang="en-US" dirty="0"/>
          </a:p>
        </p:txBody>
      </p:sp>
    </p:spTree>
    <p:extLst>
      <p:ext uri="{BB962C8B-B14F-4D97-AF65-F5344CB8AC3E}">
        <p14:creationId xmlns:p14="http://schemas.microsoft.com/office/powerpoint/2010/main" val="678168189"/>
      </p:ext>
    </p:extLst>
  </p:cSld>
  <p:clrMapOvr>
    <a:masterClrMapping/>
  </p:clrMapOvr>
</p:notes>
</file>

<file path=ppt/notesSlides/notesSlide2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DB9C5-5358-B6CA-5F63-FD83AA7E4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7F7DD-8E67-7DB9-E542-E7FF5ACC0D20}"/>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88CA80F-51D4-AC54-0559-C109D12C454A}"/>
              </a:ext>
            </a:extLst>
          </p:cNvPr>
          <p:cNvSpPr>
            <a:spLocks noGrp="1"/>
          </p:cNvSpPr>
          <p:nvPr>
            <p:ph type="sldNum" sz="quarter" idx="5"/>
          </p:nvPr>
        </p:nvSpPr>
        <p:spPr/>
        <p:txBody>
          <a:bodyPr/>
          <a:lstStyle/>
          <a:p>
            <a:fld id="{A42B867A-D087-4E46-9ACD-6EF17C130AEC}" type="slidenum">
              <a:rPr lang="en-US" smtClean="0"/>
              <a:t>30</a:t>
            </a:fld>
            <a:endParaRPr lang="en-US" dirty="0"/>
          </a:p>
        </p:txBody>
      </p:sp>
    </p:spTree>
    <p:extLst>
      <p:ext uri="{BB962C8B-B14F-4D97-AF65-F5344CB8AC3E}">
        <p14:creationId xmlns:p14="http://schemas.microsoft.com/office/powerpoint/2010/main" val="312323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c30fbc9a3f_0_3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3c30fbc9a3f_0_3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38</a:t>
            </a:fld>
            <a:endParaRPr lang="en-US" dirty="0"/>
          </a:p>
        </p:txBody>
      </p:sp>
    </p:spTree>
    <p:extLst>
      <p:ext uri="{BB962C8B-B14F-4D97-AF65-F5344CB8AC3E}">
        <p14:creationId xmlns:p14="http://schemas.microsoft.com/office/powerpoint/2010/main" val="1263513065"/>
      </p:ext>
    </p:extLst>
  </p:cSld>
  <p:clrMapOvr>
    <a:masterClrMapping/>
  </p:clrMapOvr>
</p:notes>
</file>

<file path=ppt/notesSlides/notesSlide3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620FB-348B-261C-5C9B-9F3079724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3886D-5D3F-C8D1-4BDD-930BDD396365}"/>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91DA0CD-1C3C-A811-254C-679A964F6935}"/>
              </a:ext>
            </a:extLst>
          </p:cNvPr>
          <p:cNvSpPr>
            <a:spLocks noGrp="1"/>
          </p:cNvSpPr>
          <p:nvPr>
            <p:ph type="sldNum" sz="quarter" idx="5"/>
          </p:nvPr>
        </p:nvSpPr>
        <p:spPr/>
        <p:txBody>
          <a:bodyPr/>
          <a:lstStyle/>
          <a:p>
            <a:fld id="{A42B867A-D087-4E46-9ACD-6EF17C130AEC}" type="slidenum">
              <a:rPr lang="en-US" smtClean="0"/>
              <a:t>39</a:t>
            </a:fld>
            <a:endParaRPr lang="en-US" dirty="0"/>
          </a:p>
        </p:txBody>
      </p:sp>
    </p:spTree>
    <p:extLst>
      <p:ext uri="{BB962C8B-B14F-4D97-AF65-F5344CB8AC3E}">
        <p14:creationId xmlns:p14="http://schemas.microsoft.com/office/powerpoint/2010/main" val="2279111080"/>
      </p:ext>
    </p:extLst>
  </p:cSld>
  <p:clrMapOvr>
    <a:masterClrMapping/>
  </p:clrMapOvr>
</p:notes>
</file>

<file path=ppt/notesSlides/notesSlide3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40CC1-8E22-35B5-C339-55DC59A69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C1E22-0F35-D15C-1D30-B8A2C964196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9635A74F-0EBD-EA3F-B517-CF518E02940A}"/>
              </a:ext>
            </a:extLst>
          </p:cNvPr>
          <p:cNvSpPr>
            <a:spLocks noGrp="1"/>
          </p:cNvSpPr>
          <p:nvPr>
            <p:ph type="sldNum" sz="quarter" idx="5"/>
          </p:nvPr>
        </p:nvSpPr>
        <p:spPr/>
        <p:txBody>
          <a:bodyPr/>
          <a:lstStyle/>
          <a:p>
            <a:fld id="{A42B867A-D087-4E46-9ACD-6EF17C130AEC}" type="slidenum">
              <a:rPr lang="en-US" smtClean="0"/>
              <a:t>40</a:t>
            </a:fld>
            <a:endParaRPr lang="en-US" dirty="0"/>
          </a:p>
        </p:txBody>
      </p:sp>
    </p:spTree>
    <p:extLst>
      <p:ext uri="{BB962C8B-B14F-4D97-AF65-F5344CB8AC3E}">
        <p14:creationId xmlns:p14="http://schemas.microsoft.com/office/powerpoint/2010/main" val="3890360406"/>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41</a:t>
            </a:fld>
            <a:endParaRPr lang="en-US" dirty="0"/>
          </a:p>
        </p:txBody>
      </p:sp>
    </p:spTree>
    <p:extLst>
      <p:ext uri="{BB962C8B-B14F-4D97-AF65-F5344CB8AC3E}">
        <p14:creationId xmlns:p14="http://schemas.microsoft.com/office/powerpoint/2010/main" val="184051501"/>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42</a:t>
            </a:fld>
            <a:endParaRPr lang="en-US" dirty="0"/>
          </a:p>
        </p:txBody>
      </p:sp>
    </p:spTree>
    <p:extLst>
      <p:ext uri="{BB962C8B-B14F-4D97-AF65-F5344CB8AC3E}">
        <p14:creationId xmlns:p14="http://schemas.microsoft.com/office/powerpoint/2010/main" val="1645166011"/>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932657883"/>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45</a:t>
            </a:fld>
            <a:endParaRPr lang="en-US" dirty="0"/>
          </a:p>
        </p:txBody>
      </p:sp>
    </p:spTree>
    <p:extLst>
      <p:ext uri="{BB962C8B-B14F-4D97-AF65-F5344CB8AC3E}">
        <p14:creationId xmlns:p14="http://schemas.microsoft.com/office/powerpoint/2010/main" val="2666661210"/>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47</a:t>
            </a:fld>
            <a:endParaRPr lang="en-US" dirty="0"/>
          </a:p>
        </p:txBody>
      </p:sp>
    </p:spTree>
    <p:extLst>
      <p:ext uri="{BB962C8B-B14F-4D97-AF65-F5344CB8AC3E}">
        <p14:creationId xmlns:p14="http://schemas.microsoft.com/office/powerpoint/2010/main" val="3922301316"/>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248563246"/>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84028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c30fbc9a3f_0_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392228915"/>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51</a:t>
            </a:fld>
            <a:endParaRPr lang="en-US" dirty="0"/>
          </a:p>
        </p:txBody>
      </p:sp>
    </p:spTree>
    <p:extLst>
      <p:ext uri="{BB962C8B-B14F-4D97-AF65-F5344CB8AC3E}">
        <p14:creationId xmlns:p14="http://schemas.microsoft.com/office/powerpoint/2010/main" val="3624427683"/>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52</a:t>
            </a:fld>
            <a:endParaRPr lang="en-US" dirty="0"/>
          </a:p>
        </p:txBody>
      </p:sp>
    </p:spTree>
    <p:extLst>
      <p:ext uri="{BB962C8B-B14F-4D97-AF65-F5344CB8AC3E}">
        <p14:creationId xmlns:p14="http://schemas.microsoft.com/office/powerpoint/2010/main" val="354638327"/>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53</a:t>
            </a:fld>
            <a:endParaRPr lang="en-US" dirty="0"/>
          </a:p>
        </p:txBody>
      </p:sp>
    </p:spTree>
    <p:extLst>
      <p:ext uri="{BB962C8B-B14F-4D97-AF65-F5344CB8AC3E}">
        <p14:creationId xmlns:p14="http://schemas.microsoft.com/office/powerpoint/2010/main" val="4022501530"/>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54</a:t>
            </a:fld>
            <a:endParaRPr lang="en-US" dirty="0"/>
          </a:p>
        </p:txBody>
      </p:sp>
    </p:spTree>
    <p:extLst>
      <p:ext uri="{BB962C8B-B14F-4D97-AF65-F5344CB8AC3E}">
        <p14:creationId xmlns:p14="http://schemas.microsoft.com/office/powerpoint/2010/main" val="1201157042"/>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55</a:t>
            </a:fld>
            <a:endParaRPr lang="en-US" dirty="0"/>
          </a:p>
        </p:txBody>
      </p:sp>
    </p:spTree>
    <p:extLst>
      <p:ext uri="{BB962C8B-B14F-4D97-AF65-F5344CB8AC3E}">
        <p14:creationId xmlns:p14="http://schemas.microsoft.com/office/powerpoint/2010/main" val="154310789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56</a:t>
            </a:fld>
            <a:endParaRPr lang="en-US" dirty="0"/>
          </a:p>
        </p:txBody>
      </p:sp>
    </p:spTree>
    <p:extLst>
      <p:ext uri="{BB962C8B-B14F-4D97-AF65-F5344CB8AC3E}">
        <p14:creationId xmlns:p14="http://schemas.microsoft.com/office/powerpoint/2010/main" val="3816466945"/>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57</a:t>
            </a:fld>
            <a:endParaRPr lang="en-US" dirty="0"/>
          </a:p>
        </p:txBody>
      </p:sp>
    </p:spTree>
    <p:extLst>
      <p:ext uri="{BB962C8B-B14F-4D97-AF65-F5344CB8AC3E}">
        <p14:creationId xmlns:p14="http://schemas.microsoft.com/office/powerpoint/2010/main" val="1178846715"/>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58</a:t>
            </a:fld>
            <a:endParaRPr lang="en-US" dirty="0"/>
          </a:p>
        </p:txBody>
      </p:sp>
    </p:spTree>
    <p:extLst>
      <p:ext uri="{BB962C8B-B14F-4D97-AF65-F5344CB8AC3E}">
        <p14:creationId xmlns:p14="http://schemas.microsoft.com/office/powerpoint/2010/main" val="31600815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1696" indent="-285268" eaLnBrk="0" hangingPunct="0">
              <a:spcBef>
                <a:spcPct val="30000"/>
              </a:spcBef>
              <a:defRPr sz="1200">
                <a:solidFill>
                  <a:schemeClr val="tx1"/>
                </a:solidFill>
                <a:latin typeface="Arial" pitchFamily="34" charset="0"/>
              </a:defRPr>
            </a:lvl2pPr>
            <a:lvl3pPr marL="1141071" indent="-228214" eaLnBrk="0" hangingPunct="0">
              <a:spcBef>
                <a:spcPct val="30000"/>
              </a:spcBef>
              <a:defRPr sz="1200">
                <a:solidFill>
                  <a:schemeClr val="tx1"/>
                </a:solidFill>
                <a:latin typeface="Arial" pitchFamily="34" charset="0"/>
              </a:defRPr>
            </a:lvl3pPr>
            <a:lvl4pPr marL="1597500" indent="-228214" eaLnBrk="0" hangingPunct="0">
              <a:spcBef>
                <a:spcPct val="30000"/>
              </a:spcBef>
              <a:defRPr sz="1200">
                <a:solidFill>
                  <a:schemeClr val="tx1"/>
                </a:solidFill>
                <a:latin typeface="Arial" pitchFamily="34" charset="0"/>
              </a:defRPr>
            </a:lvl4pPr>
            <a:lvl5pPr marL="2053927" indent="-228214" eaLnBrk="0" hangingPunct="0">
              <a:spcBef>
                <a:spcPct val="30000"/>
              </a:spcBef>
              <a:defRPr sz="1200">
                <a:solidFill>
                  <a:schemeClr val="tx1"/>
                </a:solidFill>
                <a:latin typeface="Arial" pitchFamily="34" charset="0"/>
              </a:defRPr>
            </a:lvl5pPr>
            <a:lvl6pPr marL="2510357" indent="-228214" eaLnBrk="0" fontAlgn="base" hangingPunct="0">
              <a:spcBef>
                <a:spcPct val="30000"/>
              </a:spcBef>
              <a:spcAft>
                <a:spcPct val="0"/>
              </a:spcAft>
              <a:defRPr sz="1200">
                <a:solidFill>
                  <a:schemeClr val="tx1"/>
                </a:solidFill>
                <a:latin typeface="Arial" pitchFamily="34" charset="0"/>
              </a:defRPr>
            </a:lvl6pPr>
            <a:lvl7pPr marL="2966785" indent="-228214" eaLnBrk="0" fontAlgn="base" hangingPunct="0">
              <a:spcBef>
                <a:spcPct val="30000"/>
              </a:spcBef>
              <a:spcAft>
                <a:spcPct val="0"/>
              </a:spcAft>
              <a:defRPr sz="1200">
                <a:solidFill>
                  <a:schemeClr val="tx1"/>
                </a:solidFill>
                <a:latin typeface="Arial" pitchFamily="34" charset="0"/>
              </a:defRPr>
            </a:lvl7pPr>
            <a:lvl8pPr marL="3423214" indent="-228214" eaLnBrk="0" fontAlgn="base" hangingPunct="0">
              <a:spcBef>
                <a:spcPct val="30000"/>
              </a:spcBef>
              <a:spcAft>
                <a:spcPct val="0"/>
              </a:spcAft>
              <a:defRPr sz="1200">
                <a:solidFill>
                  <a:schemeClr val="tx1"/>
                </a:solidFill>
                <a:latin typeface="Arial" pitchFamily="34" charset="0"/>
              </a:defRPr>
            </a:lvl8pPr>
            <a:lvl9pPr marL="3879642" indent="-228214" eaLnBrk="0" fontAlgn="base" hangingPunct="0">
              <a:spcBef>
                <a:spcPct val="30000"/>
              </a:spcBef>
              <a:spcAft>
                <a:spcPct val="0"/>
              </a:spcAft>
              <a:defRPr sz="1200">
                <a:solidFill>
                  <a:schemeClr val="tx1"/>
                </a:solidFill>
                <a:latin typeface="Arial" pitchFamily="34" charset="0"/>
              </a:defRPr>
            </a:lvl9pPr>
          </a:lstStyle>
          <a:p>
            <a:pPr defTabSz="912857" eaLnBrk="1" hangingPunct="1">
              <a:spcBef>
                <a:spcPct val="0"/>
              </a:spcBef>
            </a:pPr>
            <a:fld id="{C284E733-320A-43C3-AD69-B2AAA31BE91B}" type="slidenum">
              <a:rPr lang="en-US" altLang="en-US" smtClean="0">
                <a:solidFill>
                  <a:prstClr val="black"/>
                </a:solidFill>
              </a:rPr>
              <a:pPr defTabSz="912857" eaLnBrk="1" hangingPunct="1">
                <a:spcBef>
                  <a:spcPct val="0"/>
                </a:spcBef>
              </a:pPr>
              <a:t>59</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c30fbc9a3f_0_6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3c30fbc9a3f_0_6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1696" indent="-285268" eaLnBrk="0" hangingPunct="0">
              <a:spcBef>
                <a:spcPct val="30000"/>
              </a:spcBef>
              <a:defRPr sz="1200">
                <a:solidFill>
                  <a:schemeClr val="tx1"/>
                </a:solidFill>
                <a:latin typeface="Arial" pitchFamily="34" charset="0"/>
              </a:defRPr>
            </a:lvl2pPr>
            <a:lvl3pPr marL="1141071" indent="-228214" eaLnBrk="0" hangingPunct="0">
              <a:spcBef>
                <a:spcPct val="30000"/>
              </a:spcBef>
              <a:defRPr sz="1200">
                <a:solidFill>
                  <a:schemeClr val="tx1"/>
                </a:solidFill>
                <a:latin typeface="Arial" pitchFamily="34" charset="0"/>
              </a:defRPr>
            </a:lvl3pPr>
            <a:lvl4pPr marL="1597500" indent="-228214" eaLnBrk="0" hangingPunct="0">
              <a:spcBef>
                <a:spcPct val="30000"/>
              </a:spcBef>
              <a:defRPr sz="1200">
                <a:solidFill>
                  <a:schemeClr val="tx1"/>
                </a:solidFill>
                <a:latin typeface="Arial" pitchFamily="34" charset="0"/>
              </a:defRPr>
            </a:lvl4pPr>
            <a:lvl5pPr marL="2053927" indent="-228214" eaLnBrk="0" hangingPunct="0">
              <a:spcBef>
                <a:spcPct val="30000"/>
              </a:spcBef>
              <a:defRPr sz="1200">
                <a:solidFill>
                  <a:schemeClr val="tx1"/>
                </a:solidFill>
                <a:latin typeface="Arial" pitchFamily="34" charset="0"/>
              </a:defRPr>
            </a:lvl5pPr>
            <a:lvl6pPr marL="2510357" indent="-228214" eaLnBrk="0" fontAlgn="base" hangingPunct="0">
              <a:spcBef>
                <a:spcPct val="30000"/>
              </a:spcBef>
              <a:spcAft>
                <a:spcPct val="0"/>
              </a:spcAft>
              <a:defRPr sz="1200">
                <a:solidFill>
                  <a:schemeClr val="tx1"/>
                </a:solidFill>
                <a:latin typeface="Arial" pitchFamily="34" charset="0"/>
              </a:defRPr>
            </a:lvl6pPr>
            <a:lvl7pPr marL="2966785" indent="-228214" eaLnBrk="0" fontAlgn="base" hangingPunct="0">
              <a:spcBef>
                <a:spcPct val="30000"/>
              </a:spcBef>
              <a:spcAft>
                <a:spcPct val="0"/>
              </a:spcAft>
              <a:defRPr sz="1200">
                <a:solidFill>
                  <a:schemeClr val="tx1"/>
                </a:solidFill>
                <a:latin typeface="Arial" pitchFamily="34" charset="0"/>
              </a:defRPr>
            </a:lvl7pPr>
            <a:lvl8pPr marL="3423214" indent="-228214" eaLnBrk="0" fontAlgn="base" hangingPunct="0">
              <a:spcBef>
                <a:spcPct val="30000"/>
              </a:spcBef>
              <a:spcAft>
                <a:spcPct val="0"/>
              </a:spcAft>
              <a:defRPr sz="1200">
                <a:solidFill>
                  <a:schemeClr val="tx1"/>
                </a:solidFill>
                <a:latin typeface="Arial" pitchFamily="34" charset="0"/>
              </a:defRPr>
            </a:lvl8pPr>
            <a:lvl9pPr marL="3879642" indent="-228214" eaLnBrk="0" fontAlgn="base" hangingPunct="0">
              <a:spcBef>
                <a:spcPct val="30000"/>
              </a:spcBef>
              <a:spcAft>
                <a:spcPct val="0"/>
              </a:spcAft>
              <a:defRPr sz="1200">
                <a:solidFill>
                  <a:schemeClr val="tx1"/>
                </a:solidFill>
                <a:latin typeface="Arial" pitchFamily="34" charset="0"/>
              </a:defRPr>
            </a:lvl9pPr>
          </a:lstStyle>
          <a:p>
            <a:pPr defTabSz="912857" eaLnBrk="1" hangingPunct="1">
              <a:spcBef>
                <a:spcPct val="0"/>
              </a:spcBef>
            </a:pPr>
            <a:fld id="{D807FF88-0561-4653-A891-6F26295DA186}" type="slidenum">
              <a:rPr lang="en-US" altLang="en-US" smtClean="0">
                <a:solidFill>
                  <a:prstClr val="black"/>
                </a:solidFill>
              </a:rPr>
              <a:pPr defTabSz="912857" eaLnBrk="1" hangingPunct="1">
                <a:spcBef>
                  <a:spcPct val="0"/>
                </a:spcBef>
              </a:pPr>
              <a:t>60</a:t>
            </a:fld>
            <a:endParaRPr lang="en-US"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c30fbc9a3f_0_907: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7</a:t>
            </a:fld>
            <a:endParaRPr lang="en-US" dirty="0"/>
          </a:p>
        </p:txBody>
      </p:sp>
    </p:spTree>
    <p:extLst>
      <p:ext uri="{BB962C8B-B14F-4D97-AF65-F5344CB8AC3E}">
        <p14:creationId xmlns:p14="http://schemas.microsoft.com/office/powerpoint/2010/main" val="675672122"/>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8</a:t>
            </a:fld>
            <a:endParaRPr lang="en-US" dirty="0"/>
          </a:p>
        </p:txBody>
      </p:sp>
    </p:spTree>
    <p:extLst>
      <p:ext uri="{BB962C8B-B14F-4D97-AF65-F5344CB8AC3E}">
        <p14:creationId xmlns:p14="http://schemas.microsoft.com/office/powerpoint/2010/main" val="1736705849"/>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2B867A-D087-4E46-9ACD-6EF17C130AEC}" type="slidenum">
              <a:rPr lang="en-US" smtClean="0"/>
              <a:t>9</a:t>
            </a:fld>
            <a:endParaRPr lang="en-US" dirty="0"/>
          </a:p>
        </p:txBody>
      </p:sp>
    </p:spTree>
    <p:extLst>
      <p:ext uri="{BB962C8B-B14F-4D97-AF65-F5344CB8AC3E}">
        <p14:creationId xmlns:p14="http://schemas.microsoft.com/office/powerpoint/2010/main" val="3681893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Title with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D6F98C-33F2-2062-BF40-62884294BBC4}"/>
              </a:ext>
            </a:extLst>
          </p:cNvPr>
          <p:cNvSpPr/>
          <p:nvPr userDrawn="1"/>
        </p:nvSpPr>
        <p:spPr>
          <a:xfrm>
            <a:off x="0" y="-1"/>
            <a:ext cx="12192000" cy="69494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04C98E6-1683-09AD-1A0C-E631633E9330}"/>
              </a:ext>
            </a:extLst>
          </p:cNvPr>
          <p:cNvSpPr/>
          <p:nvPr userDrawn="1"/>
        </p:nvSpPr>
        <p:spPr>
          <a:xfrm>
            <a:off x="609600" y="0"/>
            <a:ext cx="3677265" cy="678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FE6A5D0-16EC-D8D2-9B9A-A345C39CEBDB}"/>
              </a:ext>
            </a:extLst>
          </p:cNvPr>
          <p:cNvSpPr txBox="1"/>
          <p:nvPr userDrawn="1"/>
        </p:nvSpPr>
        <p:spPr>
          <a:xfrm>
            <a:off x="732503" y="131420"/>
            <a:ext cx="3431459" cy="400110"/>
          </a:xfrm>
          <a:prstGeom prst="rect">
            <a:avLst/>
          </a:prstGeom>
          <a:noFill/>
        </p:spPr>
        <p:txBody>
          <a:bodyPr wrap="square" rtlCol="0">
            <a:spAutoFit/>
          </a:bodyPr>
          <a:lstStyle/>
          <a:p>
            <a:pPr algn="ctr"/>
            <a:r>
              <a:rPr lang="en-US" sz="2000" b="1" dirty="0">
                <a:solidFill>
                  <a:schemeClr val="bg1"/>
                </a:solidFill>
                <a:latin typeface="Proxima Nova" panose="02000506030000020004" pitchFamily="50" charset="0"/>
              </a:rPr>
              <a:t>A LITTLER PRESENTATION</a:t>
            </a:r>
          </a:p>
        </p:txBody>
      </p:sp>
      <p:sp>
        <p:nvSpPr>
          <p:cNvPr id="11" name="Text Placeholder 10">
            <a:extLst>
              <a:ext uri="{FF2B5EF4-FFF2-40B4-BE49-F238E27FC236}">
                <a16:creationId xmlns:a16="http://schemas.microsoft.com/office/drawing/2014/main" id="{A39D448E-EA8E-12F5-8B8D-CBF990640222}"/>
              </a:ext>
            </a:extLst>
          </p:cNvPr>
          <p:cNvSpPr>
            <a:spLocks noGrp="1"/>
          </p:cNvSpPr>
          <p:nvPr>
            <p:ph type="body" sz="quarter" idx="11" hasCustomPrompt="1"/>
          </p:nvPr>
        </p:nvSpPr>
        <p:spPr>
          <a:xfrm>
            <a:off x="476922" y="1232295"/>
            <a:ext cx="6319838" cy="2719804"/>
          </a:xfrm>
          <a:prstGeom prst="rect">
            <a:avLst/>
          </a:prstGeom>
        </p:spPr>
        <p:txBody>
          <a:bodyPr anchor="b"/>
          <a:lstStyle>
            <a:lvl1pPr marL="0" indent="0">
              <a:lnSpc>
                <a:spcPct val="100000"/>
              </a:lnSpc>
              <a:spcBef>
                <a:spcPts val="0"/>
              </a:spcBef>
              <a:buFontTx/>
              <a:buNone/>
              <a:defRPr sz="4800" b="1">
                <a:solidFill>
                  <a:schemeClr val="bg1"/>
                </a:solidFill>
              </a:defRPr>
            </a:lvl1pPr>
          </a:lstStyle>
          <a:p>
            <a:pPr lvl="0"/>
            <a:r>
              <a:rPr lang="en-US" dirty="0"/>
              <a:t>Click to edit Presentation Title</a:t>
            </a:r>
          </a:p>
        </p:txBody>
      </p:sp>
      <p:pic>
        <p:nvPicPr>
          <p:cNvPr id="13" name="Graphic 12">
            <a:extLst>
              <a:ext uri="{FF2B5EF4-FFF2-40B4-BE49-F238E27FC236}">
                <a16:creationId xmlns:a16="http://schemas.microsoft.com/office/drawing/2014/main" id="{73BE2E91-E19E-922C-93F0-AEE4A2A6E1D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5475830"/>
            <a:ext cx="2338388" cy="710238"/>
          </a:xfrm>
          <a:prstGeom prst="rect">
            <a:avLst/>
          </a:prstGeom>
        </p:spPr>
      </p:pic>
      <p:sp>
        <p:nvSpPr>
          <p:cNvPr id="24" name="Text Placeholder 23">
            <a:extLst>
              <a:ext uri="{FF2B5EF4-FFF2-40B4-BE49-F238E27FC236}">
                <a16:creationId xmlns:a16="http://schemas.microsoft.com/office/drawing/2014/main" id="{4DCA5C5F-36A1-8AB5-EC4D-D191566F806A}"/>
              </a:ext>
            </a:extLst>
          </p:cNvPr>
          <p:cNvSpPr>
            <a:spLocks noGrp="1"/>
          </p:cNvSpPr>
          <p:nvPr>
            <p:ph type="body" sz="quarter" idx="12" hasCustomPrompt="1"/>
          </p:nvPr>
        </p:nvSpPr>
        <p:spPr>
          <a:xfrm>
            <a:off x="484094" y="4150580"/>
            <a:ext cx="6319838" cy="1036637"/>
          </a:xfrm>
          <a:prstGeom prst="rect">
            <a:avLst/>
          </a:prstGeom>
        </p:spPr>
        <p:txBody>
          <a:bodyPr/>
          <a:lstStyle>
            <a:lvl1pPr marL="0" indent="0">
              <a:lnSpc>
                <a:spcPct val="100000"/>
              </a:lnSpc>
              <a:spcBef>
                <a:spcPts val="0"/>
              </a:spcBef>
              <a:buFontTx/>
              <a:buNone/>
              <a:defRPr sz="24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pic>
        <p:nvPicPr>
          <p:cNvPr id="28" name="Graphic 27">
            <a:extLst>
              <a:ext uri="{FF2B5EF4-FFF2-40B4-BE49-F238E27FC236}">
                <a16:creationId xmlns:a16="http://schemas.microsoft.com/office/drawing/2014/main" id="{9B7A2A15-BA1F-6ACA-7B23-D2899213722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09627" y="3399695"/>
            <a:ext cx="5572746" cy="5572746"/>
          </a:xfrm>
          <a:prstGeom prst="rect">
            <a:avLst/>
          </a:prstGeom>
        </p:spPr>
      </p:pic>
      <p:sp>
        <p:nvSpPr>
          <p:cNvPr id="6" name="Picture Placeholder 5">
            <a:extLst>
              <a:ext uri="{FF2B5EF4-FFF2-40B4-BE49-F238E27FC236}">
                <a16:creationId xmlns:a16="http://schemas.microsoft.com/office/drawing/2014/main" id="{98F9CEB4-EB04-5609-64AB-D29322EEC178}"/>
              </a:ext>
            </a:extLst>
          </p:cNvPr>
          <p:cNvSpPr>
            <a:spLocks noGrp="1"/>
          </p:cNvSpPr>
          <p:nvPr>
            <p:ph type="pic" sz="quarter" idx="13"/>
          </p:nvPr>
        </p:nvSpPr>
        <p:spPr>
          <a:xfrm>
            <a:off x="7488936" y="-557784"/>
            <a:ext cx="7946136" cy="7946136"/>
          </a:xfrm>
          <a:prstGeom prst="flowChartConnector">
            <a:avLst/>
          </a:prstGeom>
          <a:pattFill prst="pct5">
            <a:fgClr>
              <a:schemeClr val="bg2"/>
            </a:fgClr>
            <a:bgClr>
              <a:schemeClr val="tx1"/>
            </a:bgClr>
          </a:pattFill>
        </p:spPr>
        <p:txBody>
          <a:bodyPr/>
          <a:lstStyle/>
          <a:p>
            <a:r>
              <a:rPr lang="en-US" dirty="0"/>
              <a:t>Click icon to add picture</a:t>
            </a:r>
          </a:p>
        </p:txBody>
      </p:sp>
    </p:spTree>
    <p:extLst>
      <p:ext uri="{BB962C8B-B14F-4D97-AF65-F5344CB8AC3E}">
        <p14:creationId xmlns:p14="http://schemas.microsoft.com/office/powerpoint/2010/main" val="372976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svg="http://schemas.microsoft.com/office/drawing/2016/SVG/main" xmlns:a14="http://schemas.microsoft.com/office/drawing/2010/main" xmlns:a16="http://schemas.microsoft.com/office/drawing/2014/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10.xml><?xml version="1.0" encoding="utf-8"?>
<p:sldLayout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1_Title and Content - 2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DFE0B-5AE7-424D-A76E-8F7A25B922A5}"/>
              </a:ext>
            </a:extLst>
          </p:cNvPr>
          <p:cNvSpPr/>
          <p:nvPr userDrawn="1"/>
        </p:nvSpPr>
        <p:spPr>
          <a:xfrm rot="16200000">
            <a:off x="3770599" y="-3777537"/>
            <a:ext cx="1371600" cy="891800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F9EA89E2-6F6A-1E4B-9FBD-9F4D394A0AE2}"/>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0" name="Content Placeholder 6">
            <a:extLst>
              <a:ext uri="{FF2B5EF4-FFF2-40B4-BE49-F238E27FC236}">
                <a16:creationId xmlns:a16="http://schemas.microsoft.com/office/drawing/2014/main" id="{F4A7E3AB-9B1F-41F6-B867-5B2F3DBE7087}"/>
              </a:ext>
            </a:extLst>
          </p:cNvPr>
          <p:cNvSpPr>
            <a:spLocks noGrp="1"/>
          </p:cNvSpPr>
          <p:nvPr>
            <p:ph sz="quarter" idx="11" hasCustomPrompt="1"/>
          </p:nvPr>
        </p:nvSpPr>
        <p:spPr>
          <a:xfrm>
            <a:off x="277813" y="1737360"/>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a:extLst>
              <a:ext uri="{FF2B5EF4-FFF2-40B4-BE49-F238E27FC236}">
                <a16:creationId xmlns:a16="http://schemas.microsoft.com/office/drawing/2014/main" id="{625AD795-8E9C-4841-A934-2495B90594CE}"/>
              </a:ext>
            </a:extLst>
          </p:cNvPr>
          <p:cNvSpPr>
            <a:spLocks noGrp="1"/>
          </p:cNvSpPr>
          <p:nvPr>
            <p:ph sz="quarter" idx="12" hasCustomPrompt="1"/>
          </p:nvPr>
        </p:nvSpPr>
        <p:spPr>
          <a:xfrm>
            <a:off x="6227064" y="1734152"/>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2E4EB7E3-3B3A-030A-C4FB-C8D46EABBE3F}"/>
              </a:ext>
            </a:extLst>
          </p:cNvPr>
          <p:cNvSpPr/>
          <p:nvPr userDrawn="1"/>
        </p:nvSpPr>
        <p:spPr>
          <a:xfrm>
            <a:off x="8915400" y="0"/>
            <a:ext cx="118872" cy="1367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6FDB96A4-5513-55C7-37A5-B37F5F9EC83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45610" y="365697"/>
            <a:ext cx="2436561" cy="740056"/>
          </a:xfrm>
          <a:prstGeom prst="rect">
            <a:avLst/>
          </a:prstGeom>
        </p:spPr>
      </p:pic>
    </p:spTree>
    <p:extLst>
      <p:ext uri="{BB962C8B-B14F-4D97-AF65-F5344CB8AC3E}">
        <p14:creationId xmlns:p14="http://schemas.microsoft.com/office/powerpoint/2010/main" val="188748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p:transition spd="med">
        <p:fade/>
      </p:transition>
    </mc:Fallback>
  </mc:AlternateContent>
</p:sldLayout>
</file>

<file path=ppt/slideLayouts/slideLayout1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itle and 2 Columns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83EB7F-BADA-3644-93A8-E5354CE1FDE1}"/>
              </a:ext>
            </a:extLst>
          </p:cNvPr>
          <p:cNvSpPr/>
          <p:nvPr userDrawn="1"/>
        </p:nvSpPr>
        <p:spPr>
          <a:xfrm rot="16200000">
            <a:off x="5407597" y="-5414537"/>
            <a:ext cx="1371600"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2" name="Rectangle 11">
            <a:extLst>
              <a:ext uri="{FF2B5EF4-FFF2-40B4-BE49-F238E27FC236}">
                <a16:creationId xmlns:a16="http://schemas.microsoft.com/office/drawing/2014/main" id="{A4C42255-30D8-6F46-84B1-144E31FA1185}"/>
              </a:ext>
            </a:extLst>
          </p:cNvPr>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33F8E50-C408-E34E-B890-95A57FABA1CF}"/>
              </a:ext>
            </a:extLst>
          </p:cNvPr>
          <p:cNvSpPr>
            <a:spLocks noGrp="1"/>
          </p:cNvSpPr>
          <p:nvPr>
            <p:ph type="title" hasCustomPrompt="1"/>
          </p:nvPr>
        </p:nvSpPr>
        <p:spPr>
          <a:xfrm>
            <a:off x="2245360" y="127322"/>
            <a:ext cx="9663621" cy="1161211"/>
          </a:xfrm>
          <a:prstGeom prst="rect">
            <a:avLst/>
          </a:prstGeom>
        </p:spPr>
        <p:txBody>
          <a:bodyPr anchor="ctr">
            <a:normAutofit/>
          </a:bodyPr>
          <a:lstStyle>
            <a:lvl1pPr algn="l">
              <a:defRPr sz="4000" b="1">
                <a:solidFill>
                  <a:schemeClr val="bg2"/>
                </a:solidFill>
                <a:latin typeface="Calibri" panose="020F0502020204030204" pitchFamily="34" charset="0"/>
                <a:cs typeface="Calibri" panose="020F0502020204030204" pitchFamily="34" charset="0"/>
              </a:defRPr>
            </a:lvl1pPr>
          </a:lstStyle>
          <a:p>
            <a:r>
              <a:rPr lang="en-US" dirty="0"/>
              <a:t>Click to Edit Title</a:t>
            </a:r>
          </a:p>
        </p:txBody>
      </p:sp>
      <p:sp>
        <p:nvSpPr>
          <p:cNvPr id="13" name="Content Placeholder 6">
            <a:extLst>
              <a:ext uri="{FF2B5EF4-FFF2-40B4-BE49-F238E27FC236}">
                <a16:creationId xmlns:a16="http://schemas.microsoft.com/office/drawing/2014/main" id="{F051132B-D970-49F6-AF74-8B6D247A49F0}"/>
              </a:ext>
            </a:extLst>
          </p:cNvPr>
          <p:cNvSpPr>
            <a:spLocks noGrp="1"/>
          </p:cNvSpPr>
          <p:nvPr>
            <p:ph sz="quarter" idx="12" hasCustomPrompt="1"/>
          </p:nvPr>
        </p:nvSpPr>
        <p:spPr>
          <a:xfrm>
            <a:off x="2245360" y="1734152"/>
            <a:ext cx="9678416"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133D5162-6FA7-A150-7A0D-9859C7B45152}"/>
              </a:ext>
            </a:extLst>
          </p:cNvPr>
          <p:cNvSpPr/>
          <p:nvPr userDrawn="1"/>
        </p:nvSpPr>
        <p:spPr>
          <a:xfrm>
            <a:off x="1584960" y="6553201"/>
            <a:ext cx="660400" cy="30480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9AAC90B-4870-ECB6-9562-8046625ABAE0}"/>
              </a:ext>
            </a:extLst>
          </p:cNvPr>
          <p:cNvSpPr/>
          <p:nvPr userDrawn="1"/>
        </p:nvSpPr>
        <p:spPr>
          <a:xfrm>
            <a:off x="0" y="-4337"/>
            <a:ext cx="1757680" cy="686233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67F77E0-022D-D670-62D9-B593955830AD}"/>
              </a:ext>
            </a:extLst>
          </p:cNvPr>
          <p:cNvSpPr/>
          <p:nvPr userDrawn="1"/>
        </p:nvSpPr>
        <p:spPr>
          <a:xfrm>
            <a:off x="1584960" y="0"/>
            <a:ext cx="172720" cy="2621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868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Layout>
</file>

<file path=ppt/slideLayouts/slideLayout1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ontent - with Round Photo">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AC69B18-E098-2A4E-81BD-E020FD863716}"/>
              </a:ext>
            </a:extLst>
          </p:cNvPr>
          <p:cNvSpPr/>
          <p:nvPr userDrawn="1"/>
        </p:nvSpPr>
        <p:spPr>
          <a:xfrm rot="16200000">
            <a:off x="5408900" y="-5415839"/>
            <a:ext cx="1371600" cy="12194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C35D974D-0D63-B445-B8C4-308C540CCB25}"/>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9" name="Content Placeholder 6">
            <a:extLst>
              <a:ext uri="{FF2B5EF4-FFF2-40B4-BE49-F238E27FC236}">
                <a16:creationId xmlns:a16="http://schemas.microsoft.com/office/drawing/2014/main" id="{463C91DD-3347-4892-9E84-026EA8E06974}"/>
              </a:ext>
            </a:extLst>
          </p:cNvPr>
          <p:cNvSpPr>
            <a:spLocks noGrp="1"/>
          </p:cNvSpPr>
          <p:nvPr>
            <p:ph sz="quarter" idx="11" hasCustomPrompt="1"/>
          </p:nvPr>
        </p:nvSpPr>
        <p:spPr>
          <a:xfrm>
            <a:off x="277813" y="1737360"/>
            <a:ext cx="5635307"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1F3F0CB1-0077-2172-D44A-C157B68459C2}"/>
              </a:ext>
            </a:extLst>
          </p:cNvPr>
          <p:cNvSpPr>
            <a:spLocks noGrp="1" noChangeAspect="1"/>
          </p:cNvSpPr>
          <p:nvPr>
            <p:ph type="pic" sz="quarter" idx="12"/>
          </p:nvPr>
        </p:nvSpPr>
        <p:spPr>
          <a:xfrm>
            <a:off x="6564786" y="1128473"/>
            <a:ext cx="5533907" cy="5535773"/>
          </a:xfrm>
          <a:prstGeom prst="flowChartConnector">
            <a:avLst/>
          </a:prstGeom>
          <a:solidFill>
            <a:schemeClr val="bg2"/>
          </a:solidFill>
        </p:spPr>
        <p:txBody>
          <a:bodyPr/>
          <a:lstStyle/>
          <a:p>
            <a:endParaRPr lang="en-US" dirty="0"/>
          </a:p>
        </p:txBody>
      </p:sp>
    </p:spTree>
    <p:extLst>
      <p:ext uri="{BB962C8B-B14F-4D97-AF65-F5344CB8AC3E}">
        <p14:creationId xmlns:p14="http://schemas.microsoft.com/office/powerpoint/2010/main" val="27839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Layout>
</file>

<file path=ppt/slideLayouts/slideLayout1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F613D3-59DF-9EE5-B4D8-A0360D0F69B7}"/>
              </a:ext>
            </a:extLst>
          </p:cNvPr>
          <p:cNvSpPr/>
          <p:nvPr userDrawn="1"/>
        </p:nvSpPr>
        <p:spPr>
          <a:xfrm>
            <a:off x="1"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054E33FC-3003-EF44-AE1B-315D80AF2D3E}"/>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5DA91043-7BE9-FFD4-A07F-8F91736FB4C6}"/>
              </a:ext>
            </a:extLst>
          </p:cNvPr>
          <p:cNvSpPr>
            <a:spLocks noGrp="1"/>
          </p:cNvSpPr>
          <p:nvPr>
            <p:ph type="body" sz="quarter" idx="12" hasCustomPrompt="1"/>
          </p:nvPr>
        </p:nvSpPr>
        <p:spPr>
          <a:xfrm>
            <a:off x="6096000" y="1616075"/>
            <a:ext cx="5440363" cy="4525963"/>
          </a:xfrm>
          <a:prstGeom prst="rect">
            <a:avLst/>
          </a:prstGeom>
        </p:spPr>
        <p:txBody>
          <a:bodyPr/>
          <a:lstStyle>
            <a:lvl1pPr marL="457200" indent="-457200">
              <a:lnSpc>
                <a:spcPct val="100000"/>
              </a:lnSpc>
              <a:spcBef>
                <a:spcPts val="0"/>
              </a:spcBef>
              <a:spcAft>
                <a:spcPts val="600"/>
              </a:spcAft>
              <a:buFont typeface="Arial" panose="020B0604020202020204" pitchFamily="34" charset="0"/>
              <a:buChar char="•"/>
              <a:defRPr sz="2800" b="1"/>
            </a:lvl1pPr>
            <a:lvl2pPr>
              <a:defRPr/>
            </a:lvl2pPr>
          </a:lstStyle>
          <a:p>
            <a:pPr lvl="0"/>
            <a:r>
              <a:rPr lang="en-US" dirty="0"/>
              <a:t>Click to edit Text</a:t>
            </a:r>
          </a:p>
          <a:p>
            <a:pPr lvl="1"/>
            <a:r>
              <a:rPr lang="en-US" dirty="0"/>
              <a:t> Second level Text</a:t>
            </a:r>
          </a:p>
          <a:p>
            <a:pPr lvl="2"/>
            <a:r>
              <a:rPr lang="en-US" dirty="0"/>
              <a:t>Third level text</a:t>
            </a:r>
          </a:p>
        </p:txBody>
      </p:sp>
      <p:sp>
        <p:nvSpPr>
          <p:cNvPr id="4" name="Picture Placeholder 3">
            <a:extLst>
              <a:ext uri="{FF2B5EF4-FFF2-40B4-BE49-F238E27FC236}">
                <a16:creationId xmlns:a16="http://schemas.microsoft.com/office/drawing/2014/main" id="{D63F9973-2A2E-FD2D-E951-360243C814EC}"/>
              </a:ext>
            </a:extLst>
          </p:cNvPr>
          <p:cNvSpPr>
            <a:spLocks noGrp="1"/>
          </p:cNvSpPr>
          <p:nvPr>
            <p:ph type="pic" sz="quarter" idx="13"/>
          </p:nvPr>
        </p:nvSpPr>
        <p:spPr>
          <a:xfrm>
            <a:off x="-170815" y="342900"/>
            <a:ext cx="6172200" cy="6172200"/>
          </a:xfrm>
          <a:prstGeom prst="flowChartConnector">
            <a:avLst/>
          </a:prstGeom>
          <a:pattFill prst="pct5">
            <a:fgClr>
              <a:schemeClr val="tx2"/>
            </a:fgClr>
            <a:bgClr>
              <a:schemeClr val="tx1"/>
            </a:bgClr>
          </a:pattFill>
          <a:ln>
            <a:noFill/>
          </a:ln>
        </p:spPr>
        <p:txBody>
          <a:bodyPr/>
          <a:lstStyle/>
          <a:p>
            <a:endParaRPr lang="en-US" dirty="0"/>
          </a:p>
        </p:txBody>
      </p:sp>
    </p:spTree>
    <p:extLst>
      <p:ext uri="{BB962C8B-B14F-4D97-AF65-F5344CB8AC3E}">
        <p14:creationId xmlns:p14="http://schemas.microsoft.com/office/powerpoint/2010/main" val="203053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Layout>
</file>

<file path=ppt/slideLayouts/slideLayout14.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userDrawn="1">
  <p:cSld name="1_Divider - Static Photo">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EDA094E-E8CA-27E9-7D49-D6F98CCF9F13}"/>
              </a:ext>
            </a:extLst>
          </p:cNvPr>
          <p:cNvSpPr/>
          <p:nvPr userDrawn="1"/>
        </p:nvSpPr>
        <p:spPr>
          <a:xfrm>
            <a:off x="0" y="6172201"/>
            <a:ext cx="6096000" cy="685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32BE72-A30C-CA43-B61F-BF0BD2654DCF}"/>
              </a:ext>
            </a:extLst>
          </p:cNvPr>
          <p:cNvSpPr/>
          <p:nvPr userDrawn="1"/>
        </p:nvSpPr>
        <p:spPr>
          <a:xfrm>
            <a:off x="6096000" y="0"/>
            <a:ext cx="6096001"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6B00AE1A-6EAA-154A-BE5A-7D391B48BD3B}"/>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bg1"/>
                </a:solidFill>
                <a:latin typeface="+mn-lt"/>
              </a:defRPr>
            </a:lvl1pPr>
          </a:lstStyle>
          <a:p>
            <a:fld id="{B73F69C2-009F-4240-9724-5B3BAC1E9E06}" type="slidenum">
              <a:rPr lang="en-US" smtClean="0"/>
              <a:pPr/>
              <a:t>‹#›</a:t>
            </a:fld>
            <a:endParaRPr lang="en-US" dirty="0"/>
          </a:p>
        </p:txBody>
      </p:sp>
      <p:sp>
        <p:nvSpPr>
          <p:cNvPr id="9" name="Rectangle 8"/>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3AA52D6-0535-3EDC-0B6F-2B1A977CE7B8}"/>
              </a:ext>
            </a:extLst>
          </p:cNvPr>
          <p:cNvSpPr>
            <a:spLocks noGrp="1"/>
          </p:cNvSpPr>
          <p:nvPr>
            <p:ph type="body" sz="quarter" idx="12" hasCustomPrompt="1"/>
          </p:nvPr>
        </p:nvSpPr>
        <p:spPr>
          <a:xfrm>
            <a:off x="7908925" y="1600201"/>
            <a:ext cx="3703638" cy="4572000"/>
          </a:xfrm>
          <a:prstGeom prst="rect">
            <a:avLst/>
          </a:prstGeom>
        </p:spPr>
        <p:txBody>
          <a:bodyPr anchor="ctr"/>
          <a:lstStyle>
            <a:lvl1pPr marL="0" indent="0" algn="ctr">
              <a:buFontTx/>
              <a:buNone/>
              <a:defRPr sz="4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Divider Text</a:t>
            </a:r>
          </a:p>
        </p:txBody>
      </p:sp>
      <p:pic>
        <p:nvPicPr>
          <p:cNvPr id="11" name="Graphic 10">
            <a:extLst>
              <a:ext uri="{FF2B5EF4-FFF2-40B4-BE49-F238E27FC236}">
                <a16:creationId xmlns:a16="http://schemas.microsoft.com/office/drawing/2014/main" id="{43BCF7E0-5EAF-90EE-A731-51BFE6D47D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5380" y="-647700"/>
            <a:ext cx="3429000" cy="3429000"/>
          </a:xfrm>
          <a:prstGeom prst="rect">
            <a:avLst/>
          </a:prstGeom>
        </p:spPr>
      </p:pic>
    </p:spTree>
    <p:extLst>
      <p:ext uri="{BB962C8B-B14F-4D97-AF65-F5344CB8AC3E}">
        <p14:creationId xmlns:p14="http://schemas.microsoft.com/office/powerpoint/2010/main" val="8293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svg="http://schemas.microsoft.com/office/drawing/2016/SVG/main">
      <p:transition spd="med">
        <p:fade/>
      </p:transition>
    </mc:Fallback>
  </mc:AlternateContent>
</p:sldLayout>
</file>

<file path=ppt/slideLayouts/slideLayout15.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C79BE3-E6E1-4A84-9D06-0E24DFC122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4486425"/>
      </p:ext>
    </p:extLst>
  </p:cSld>
  <p:clrMapOvr>
    <a:masterClrMapping/>
  </p:clrMapOvr>
  <p:transition spd="med">
    <p:wipe dir="r"/>
  </p:transition>
</p:sldLayout>
</file>

<file path=ppt/slideLayouts/slideLayout1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Captioned visual with subtitle">
    <p:spTree>
      <p:nvGrpSpPr>
        <p:cNvPr id="1" name=""/>
        <p:cNvGrpSpPr/>
        <p:nvPr/>
      </p:nvGrpSpPr>
      <p:grpSpPr>
        <a:xfrm>
          <a:off x="0" y="0"/>
          <a:ext cx="0" cy="0"/>
          <a:chOff x="0" y="0"/>
          <a:chExt cx="0" cy="0"/>
        </a:xfrm>
      </p:grpSpPr>
      <p:sp>
        <p:nvSpPr>
          <p:cNvPr id="12" name="Content Placeholder 5"/>
          <p:cNvSpPr>
            <a:spLocks noGrp="1"/>
          </p:cNvSpPr>
          <p:nvPr>
            <p:ph sz="quarter" idx="25" hasCustomPrompt="1"/>
          </p:nvPr>
        </p:nvSpPr>
        <p:spPr>
          <a:xfrm>
            <a:off x="8230040" y="1562101"/>
            <a:ext cx="3379573" cy="4614865"/>
          </a:xfrm>
        </p:spPr>
        <p:txBody>
          <a:bodyPr wrap="square"/>
          <a:lstStyle>
            <a:lvl1pPr>
              <a:defRPr lang="en-US" sz="2000" b="0" i="0" kern="1200" spc="0" baseline="0" dirty="0">
                <a:solidFill>
                  <a:srgbClr val="00A9EC"/>
                </a:solidFill>
                <a:latin typeface="AvenirNext forINTUIT Medium" panose="020B0503020202020204" pitchFamily="34" charset="77"/>
                <a:ea typeface="+mn-ea"/>
                <a:cs typeface="AvenirNext forINTUIT Medium" panose="020B0503020202020204" pitchFamily="34" charset="77"/>
              </a:defRPr>
            </a:lvl1pPr>
            <a:lvl2pPr>
              <a:defRPr lang="en-US" sz="1900" kern="1200" spc="0" baseline="0" dirty="0">
                <a:solidFill>
                  <a:srgbClr val="494A4E"/>
                </a:solidFill>
                <a:latin typeface="+mn-lt"/>
                <a:ea typeface="+mn-ea"/>
                <a:cs typeface="+mn-cs"/>
              </a:defRPr>
            </a:lvl2pPr>
            <a:lvl3pPr>
              <a:defRPr sz="1600">
                <a:solidFill>
                  <a:srgbClr val="494A4E"/>
                </a:solidFill>
              </a:defRPr>
            </a:lvl3pPr>
            <a:lvl4pPr>
              <a:defRPr sz="1600">
                <a:solidFill>
                  <a:srgbClr val="494A4E"/>
                </a:solidFill>
              </a:defRPr>
            </a:lvl4pPr>
            <a:lvl5pPr>
              <a:defRPr sz="1400">
                <a:solidFill>
                  <a:srgbClr val="494A4E"/>
                </a:solidFill>
              </a:defRPr>
            </a:lvl5pPr>
          </a:lstStyle>
          <a:p>
            <a:pPr marL="0" lvl="0" indent="0" algn="l" defTabSz="457039" rtl="0" eaLnBrk="1" latinLnBrk="0" hangingPunct="1">
              <a:lnSpc>
                <a:spcPct val="95000"/>
              </a:lnSpc>
              <a:spcBef>
                <a:spcPts val="1800"/>
              </a:spcBef>
              <a:buFontTx/>
              <a:buNone/>
            </a:pPr>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3" name="Content Placeholder 15"/>
          <p:cNvSpPr>
            <a:spLocks noGrp="1"/>
          </p:cNvSpPr>
          <p:nvPr>
            <p:ph sz="quarter" idx="26" hasCustomPrompt="1"/>
          </p:nvPr>
        </p:nvSpPr>
        <p:spPr>
          <a:xfrm>
            <a:off x="610607" y="1562100"/>
            <a:ext cx="7242327" cy="4610100"/>
          </a:xfrm>
          <a:prstGeom prst="rect">
            <a:avLst/>
          </a:prstGeom>
        </p:spPr>
        <p:txBody>
          <a:bodyPr wrap="square"/>
          <a:lstStyle>
            <a:lvl1pPr>
              <a:defRPr sz="2000" b="1" baseline="0">
                <a:solidFill>
                  <a:schemeClr val="bg1">
                    <a:lumMod val="85000"/>
                  </a:schemeClr>
                </a:solidFill>
              </a:defRPr>
            </a:lvl1pPr>
            <a:lvl2pPr marL="137112" indent="-137112">
              <a:buClr>
                <a:schemeClr val="bg2"/>
              </a:buClr>
              <a:defRPr sz="1900" baseline="0"/>
            </a:lvl2pPr>
            <a:lvl3pPr>
              <a:defRPr sz="1900" baseline="0"/>
            </a:lvl3pPr>
            <a:lvl4pPr>
              <a:defRPr sz="1900"/>
            </a:lvl4pPr>
            <a:lvl5pPr>
              <a:defRPr sz="1500" baseline="0"/>
            </a:lvl5pPr>
          </a:lstStyle>
          <a:p>
            <a:pPr lvl="0"/>
            <a:r>
              <a:rPr lang="en-US" dirty="0"/>
              <a:t>Click on an icon to insert charts, tables and images</a:t>
            </a:r>
          </a:p>
        </p:txBody>
      </p:sp>
      <p:sp>
        <p:nvSpPr>
          <p:cNvPr id="8" name="Title 1">
            <a:extLst>
              <a:ext uri="{FF2B5EF4-FFF2-40B4-BE49-F238E27FC236}">
                <a16:creationId xmlns:a16="http://schemas.microsoft.com/office/drawing/2014/main" id="{FE8223E4-B64F-CD42-8886-2F3D2099F222}"/>
              </a:ext>
            </a:extLst>
          </p:cNvPr>
          <p:cNvSpPr>
            <a:spLocks noGrp="1"/>
          </p:cNvSpPr>
          <p:nvPr>
            <p:ph type="title" hasCustomPrompt="1"/>
          </p:nvPr>
        </p:nvSpPr>
        <p:spPr>
          <a:xfrm>
            <a:off x="501304" y="457201"/>
            <a:ext cx="11108311" cy="546731"/>
          </a:xfrm>
        </p:spPr>
        <p:txBody>
          <a:bodyPr wrap="square"/>
          <a:lstStyle/>
          <a:p>
            <a:r>
              <a:rPr lang="en-US" dirty="0"/>
              <a:t>Click to add a title</a:t>
            </a:r>
          </a:p>
        </p:txBody>
      </p:sp>
    </p:spTree>
    <p:extLst>
      <p:ext uri="{BB962C8B-B14F-4D97-AF65-F5344CB8AC3E}">
        <p14:creationId xmlns:p14="http://schemas.microsoft.com/office/powerpoint/2010/main" val="3181787495"/>
      </p:ext>
    </p:extLst>
  </p:cSld>
  <p:clrMapOvr>
    <a:masterClrMapping/>
  </p:clrMapOvr>
  <p:transition>
    <p:wipe dir="r"/>
  </p:transition>
</p:sldLayout>
</file>

<file path=ppt/slideLayouts/slideLayout17.xml><?xml version="1.0" encoding="utf-8"?>
<p:sldLayout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622458-C471-E7B8-A581-4D77470A8689}"/>
              </a:ext>
            </a:extLst>
          </p:cNvPr>
          <p:cNvSpPr/>
          <p:nvPr userDrawn="1"/>
        </p:nvSpPr>
        <p:spPr>
          <a:xfrm>
            <a:off x="1" y="1802"/>
            <a:ext cx="12192000" cy="3427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DFA447E-9634-117B-35D1-B679CF7AA304}"/>
              </a:ext>
            </a:extLst>
          </p:cNvPr>
          <p:cNvSpPr/>
          <p:nvPr userDrawn="1"/>
        </p:nvSpPr>
        <p:spPr>
          <a:xfrm>
            <a:off x="0" y="4348976"/>
            <a:ext cx="12192000" cy="250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639737" y="5923034"/>
            <a:ext cx="6329234" cy="461665"/>
          </a:xfrm>
          <a:prstGeom prst="rect">
            <a:avLst/>
          </a:prstGeom>
          <a:noFill/>
        </p:spPr>
        <p:txBody>
          <a:bodyPr wrap="square">
            <a:spAutoFit/>
          </a:bodyPr>
          <a:lstStyle/>
          <a:p>
            <a:pPr algn="l"/>
            <a:r>
              <a:rPr lang="en-US" sz="800" b="0" i="0" kern="1200" dirty="0">
                <a:solidFill>
                  <a:schemeClr val="tx1"/>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tx1"/>
                </a:solidFill>
                <a:latin typeface="+mn-lt"/>
                <a:ea typeface="+mn-ea"/>
                <a:cs typeface="+mn-cs"/>
              </a:rPr>
              <a:t> </a:t>
            </a:r>
            <a:r>
              <a:rPr lang="en-US" sz="800" b="0" i="0" kern="1200" dirty="0">
                <a:solidFill>
                  <a:schemeClr val="tx1"/>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tx1"/>
                </a:solidFill>
                <a:latin typeface="+mn-lt"/>
                <a:ea typeface="+mn-ea"/>
                <a:cs typeface="+mn-cs"/>
              </a:rPr>
              <a:t> be verified by counsel.</a:t>
            </a:r>
            <a:r>
              <a:rPr lang="en-US" sz="800" b="0" i="0" kern="1200" dirty="0">
                <a:solidFill>
                  <a:schemeClr val="tx1"/>
                </a:solidFill>
                <a:latin typeface="+mn-lt"/>
                <a:ea typeface="+mn-ea"/>
                <a:cs typeface="+mn-cs"/>
              </a:rPr>
              <a:t>    </a:t>
            </a:r>
            <a:endParaRPr lang="en-US" sz="800" dirty="0">
              <a:solidFill>
                <a:schemeClr val="tx1"/>
              </a:solidFill>
            </a:endParaRPr>
          </a:p>
        </p:txBody>
      </p:sp>
      <p:sp>
        <p:nvSpPr>
          <p:cNvPr id="20" name="TextBox 19">
            <a:extLst>
              <a:ext uri="{FF2B5EF4-FFF2-40B4-BE49-F238E27FC236}">
                <a16:creationId xmlns:a16="http://schemas.microsoft.com/office/drawing/2014/main" id="{043AEEC0-B3AC-45FE-4E31-6FE28D430C0F}"/>
              </a:ext>
            </a:extLst>
          </p:cNvPr>
          <p:cNvSpPr txBox="1"/>
          <p:nvPr userDrawn="1"/>
        </p:nvSpPr>
        <p:spPr>
          <a:xfrm>
            <a:off x="476697" y="3984818"/>
            <a:ext cx="7445688" cy="1631216"/>
          </a:xfrm>
          <a:prstGeom prst="rect">
            <a:avLst/>
          </a:prstGeom>
          <a:noFill/>
        </p:spPr>
        <p:txBody>
          <a:bodyPr wrap="square" rtlCol="0">
            <a:spAutoFit/>
          </a:bodyPr>
          <a:lstStyle/>
          <a:p>
            <a:r>
              <a:rPr lang="en-US" sz="10000" b="1" dirty="0">
                <a:solidFill>
                  <a:schemeClr val="bg2"/>
                </a:solidFill>
                <a:latin typeface="Proxima Nova" panose="02000506030000020004" pitchFamily="50" charset="0"/>
              </a:rPr>
              <a:t>Questions?</a:t>
            </a:r>
          </a:p>
        </p:txBody>
      </p:sp>
      <p:pic>
        <p:nvPicPr>
          <p:cNvPr id="22" name="Picture 21" descr="A chair and table with a black chair&#10;&#10;Description automatically generated">
            <a:extLst>
              <a:ext uri="{FF2B5EF4-FFF2-40B4-BE49-F238E27FC236}">
                <a16:creationId xmlns:a16="http://schemas.microsoft.com/office/drawing/2014/main" id="{EDFE0405-64C1-9BDF-9511-BE1348DCDCB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9067800" y="-419406"/>
            <a:ext cx="4269615" cy="4269615"/>
          </a:xfrm>
          <a:prstGeom prst="ellipse">
            <a:avLst/>
          </a:prstGeom>
        </p:spPr>
      </p:pic>
      <p:pic>
        <p:nvPicPr>
          <p:cNvPr id="19" name="Graphic 18">
            <a:extLst>
              <a:ext uri="{FF2B5EF4-FFF2-40B4-BE49-F238E27FC236}">
                <a16:creationId xmlns:a16="http://schemas.microsoft.com/office/drawing/2014/main" id="{30A0220B-C404-6A94-6F5D-3B84314993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3300" y="1992409"/>
            <a:ext cx="3429000" cy="3429000"/>
          </a:xfrm>
          <a:prstGeom prst="rect">
            <a:avLst/>
          </a:prstGeom>
        </p:spPr>
      </p:pic>
      <p:pic>
        <p:nvPicPr>
          <p:cNvPr id="25" name="Graphic 24">
            <a:extLst>
              <a:ext uri="{FF2B5EF4-FFF2-40B4-BE49-F238E27FC236}">
                <a16:creationId xmlns:a16="http://schemas.microsoft.com/office/drawing/2014/main" id="{D3126998-4033-E8B1-702A-0D935C823E1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9737" y="2232237"/>
            <a:ext cx="2036557" cy="618563"/>
          </a:xfrm>
          <a:prstGeom prst="rect">
            <a:avLst/>
          </a:prstGeom>
        </p:spPr>
      </p:pic>
      <p:sp>
        <p:nvSpPr>
          <p:cNvPr id="6" name="TextBox 5">
            <a:extLst>
              <a:ext uri="{FF2B5EF4-FFF2-40B4-BE49-F238E27FC236}">
                <a16:creationId xmlns:a16="http://schemas.microsoft.com/office/drawing/2014/main" id="{565F10A4-1E21-5145-D153-B3D89A8B2DF5}"/>
              </a:ext>
            </a:extLst>
          </p:cNvPr>
          <p:cNvSpPr txBox="1"/>
          <p:nvPr userDrawn="1"/>
        </p:nvSpPr>
        <p:spPr>
          <a:xfrm>
            <a:off x="7922385" y="5712274"/>
            <a:ext cx="4011901" cy="646331"/>
          </a:xfrm>
          <a:prstGeom prst="rect">
            <a:avLst/>
          </a:prstGeom>
          <a:noFill/>
        </p:spPr>
        <p:txBody>
          <a:bodyPr wrap="square" rtlCol="0">
            <a:spAutoFit/>
          </a:bodyPr>
          <a:lstStyle/>
          <a:p>
            <a:pPr algn="r"/>
            <a:r>
              <a:rPr lang="en-US" spc="70" baseline="0" dirty="0">
                <a:latin typeface="Proxima Nova Semibold" panose="02000506030000020004" pitchFamily="50" charset="0"/>
              </a:rPr>
              <a:t>Fueled by ingenuity.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pc="70" baseline="0" dirty="0">
                <a:latin typeface="Proxima Nova Semibold" panose="02000506030000020004" pitchFamily="50" charset="0"/>
              </a:rPr>
              <a:t>Inspired by you</a:t>
            </a:r>
            <a:r>
              <a:rPr lang="en-US" spc="70" baseline="0" dirty="0">
                <a:solidFill>
                  <a:schemeClr val="tx1"/>
                </a:solidFill>
                <a:latin typeface="Proxima Nova Semibold" panose="02000506030000020004" pitchFamily="50" charset="0"/>
              </a:rPr>
              <a:t>.</a:t>
            </a:r>
            <a:r>
              <a:rPr lang="en-US" sz="1800" b="1" i="0" u="none" strike="noStrike" baseline="30000" dirty="0">
                <a:solidFill>
                  <a:schemeClr val="tx1"/>
                </a:solidFill>
                <a:latin typeface="Proxima Nova Semibold" panose="02000506030000020004" pitchFamily="50" charset="0"/>
              </a:rPr>
              <a:t>®</a:t>
            </a:r>
          </a:p>
        </p:txBody>
      </p:sp>
    </p:spTree>
    <p:extLst>
      <p:ext uri="{BB962C8B-B14F-4D97-AF65-F5344CB8AC3E}">
        <p14:creationId xmlns:p14="http://schemas.microsoft.com/office/powerpoint/2010/main" val="243034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p:transition spd="med">
        <p:fade/>
      </p:transition>
    </mc:Fallback>
  </mc:AlternateContent>
</p:sldLayout>
</file>

<file path=ppt/slideLayouts/slideLayout18.xml><?xml version="1.0" encoding="utf-8"?>
<p:sldLayout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Questions - Spanish">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622458-C471-E7B8-A581-4D77470A8689}"/>
              </a:ext>
            </a:extLst>
          </p:cNvPr>
          <p:cNvSpPr/>
          <p:nvPr userDrawn="1"/>
        </p:nvSpPr>
        <p:spPr>
          <a:xfrm>
            <a:off x="1" y="1802"/>
            <a:ext cx="12192000" cy="3427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DFA447E-9634-117B-35D1-B679CF7AA304}"/>
              </a:ext>
            </a:extLst>
          </p:cNvPr>
          <p:cNvSpPr/>
          <p:nvPr userDrawn="1"/>
        </p:nvSpPr>
        <p:spPr>
          <a:xfrm>
            <a:off x="0" y="4348976"/>
            <a:ext cx="12192000" cy="250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639737" y="5923034"/>
            <a:ext cx="6338579" cy="461665"/>
          </a:xfrm>
          <a:prstGeom prst="rect">
            <a:avLst/>
          </a:prstGeom>
          <a:noFill/>
        </p:spPr>
        <p:txBody>
          <a:bodyPr wrap="square">
            <a:spAutoFit/>
          </a:bodyPr>
          <a:lstStyle/>
          <a:p>
            <a:pPr algn="l"/>
            <a:r>
              <a:rPr lang="en-US" sz="800" b="0" i="0" kern="1200" dirty="0">
                <a:solidFill>
                  <a:schemeClr val="tx1"/>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tx1"/>
                </a:solidFill>
                <a:latin typeface="+mn-lt"/>
                <a:ea typeface="+mn-ea"/>
                <a:cs typeface="+mn-cs"/>
              </a:rPr>
              <a:t> </a:t>
            </a:r>
            <a:r>
              <a:rPr lang="en-US" sz="800" b="0" i="0" kern="1200" dirty="0">
                <a:solidFill>
                  <a:schemeClr val="tx1"/>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tx1"/>
                </a:solidFill>
                <a:latin typeface="+mn-lt"/>
                <a:ea typeface="+mn-ea"/>
                <a:cs typeface="+mn-cs"/>
              </a:rPr>
              <a:t> be verified by counsel.</a:t>
            </a:r>
            <a:r>
              <a:rPr lang="en-US" sz="800" b="0" i="0" kern="1200" dirty="0">
                <a:solidFill>
                  <a:schemeClr val="tx1"/>
                </a:solidFill>
                <a:latin typeface="+mn-lt"/>
                <a:ea typeface="+mn-ea"/>
                <a:cs typeface="+mn-cs"/>
              </a:rPr>
              <a:t>    </a:t>
            </a:r>
            <a:endParaRPr lang="en-US" sz="800" dirty="0">
              <a:solidFill>
                <a:schemeClr val="tx1"/>
              </a:solidFill>
            </a:endParaRPr>
          </a:p>
        </p:txBody>
      </p:sp>
      <p:sp>
        <p:nvSpPr>
          <p:cNvPr id="20" name="TextBox 19">
            <a:extLst>
              <a:ext uri="{FF2B5EF4-FFF2-40B4-BE49-F238E27FC236}">
                <a16:creationId xmlns:a16="http://schemas.microsoft.com/office/drawing/2014/main" id="{043AEEC0-B3AC-45FE-4E31-6FE28D430C0F}"/>
              </a:ext>
            </a:extLst>
          </p:cNvPr>
          <p:cNvSpPr txBox="1"/>
          <p:nvPr userDrawn="1"/>
        </p:nvSpPr>
        <p:spPr>
          <a:xfrm>
            <a:off x="476697" y="3984818"/>
            <a:ext cx="7445688" cy="1631216"/>
          </a:xfrm>
          <a:prstGeom prst="rect">
            <a:avLst/>
          </a:prstGeom>
          <a:noFill/>
        </p:spPr>
        <p:txBody>
          <a:bodyPr wrap="square" rtlCol="0">
            <a:spAutoFit/>
          </a:bodyPr>
          <a:lstStyle/>
          <a:p>
            <a:r>
              <a:rPr lang="en-US" sz="10000" b="1" dirty="0">
                <a:solidFill>
                  <a:schemeClr val="bg2"/>
                </a:solidFill>
                <a:latin typeface="Proxima Nova" panose="02000506030000020004" pitchFamily="50" charset="0"/>
              </a:rPr>
              <a:t>Preguntas?</a:t>
            </a:r>
          </a:p>
        </p:txBody>
      </p:sp>
      <p:pic>
        <p:nvPicPr>
          <p:cNvPr id="22" name="Picture 21" descr="A chair and table with a black chair&#10;&#10;Description automatically generated">
            <a:extLst>
              <a:ext uri="{FF2B5EF4-FFF2-40B4-BE49-F238E27FC236}">
                <a16:creationId xmlns:a16="http://schemas.microsoft.com/office/drawing/2014/main" id="{EDFE0405-64C1-9BDF-9511-BE1348DCDCB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9067800" y="-419406"/>
            <a:ext cx="4269615" cy="4269615"/>
          </a:xfrm>
          <a:prstGeom prst="ellipse">
            <a:avLst/>
          </a:prstGeom>
        </p:spPr>
      </p:pic>
      <p:pic>
        <p:nvPicPr>
          <p:cNvPr id="19" name="Graphic 18">
            <a:extLst>
              <a:ext uri="{FF2B5EF4-FFF2-40B4-BE49-F238E27FC236}">
                <a16:creationId xmlns:a16="http://schemas.microsoft.com/office/drawing/2014/main" id="{30A0220B-C404-6A94-6F5D-3B84314993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353300" y="1992409"/>
            <a:ext cx="3429000" cy="3429000"/>
          </a:xfrm>
          <a:prstGeom prst="rect">
            <a:avLst/>
          </a:prstGeom>
        </p:spPr>
      </p:pic>
      <p:pic>
        <p:nvPicPr>
          <p:cNvPr id="25" name="Graphic 24">
            <a:extLst>
              <a:ext uri="{FF2B5EF4-FFF2-40B4-BE49-F238E27FC236}">
                <a16:creationId xmlns:a16="http://schemas.microsoft.com/office/drawing/2014/main" id="{D3126998-4033-E8B1-702A-0D935C823E1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9737" y="2232237"/>
            <a:ext cx="2036557" cy="618563"/>
          </a:xfrm>
          <a:prstGeom prst="rect">
            <a:avLst/>
          </a:prstGeom>
        </p:spPr>
      </p:pic>
      <p:sp>
        <p:nvSpPr>
          <p:cNvPr id="3" name="TextBox 2">
            <a:extLst>
              <a:ext uri="{FF2B5EF4-FFF2-40B4-BE49-F238E27FC236}">
                <a16:creationId xmlns:a16="http://schemas.microsoft.com/office/drawing/2014/main" id="{33EA647E-C70E-731F-A717-8E48925990E3}"/>
              </a:ext>
            </a:extLst>
          </p:cNvPr>
          <p:cNvSpPr txBox="1"/>
          <p:nvPr userDrawn="1"/>
        </p:nvSpPr>
        <p:spPr>
          <a:xfrm>
            <a:off x="7922385" y="5712274"/>
            <a:ext cx="4011901" cy="646331"/>
          </a:xfrm>
          <a:prstGeom prst="rect">
            <a:avLst/>
          </a:prstGeom>
          <a:noFill/>
        </p:spPr>
        <p:txBody>
          <a:bodyPr wrap="square" rtlCol="0">
            <a:spAutoFit/>
          </a:bodyPr>
          <a:lstStyle/>
          <a:p>
            <a:pPr algn="r"/>
            <a:r>
              <a:rPr lang="en-US" spc="70" baseline="0" dirty="0">
                <a:latin typeface="Proxima Nova Semibold" panose="02000506030000020004" pitchFamily="50" charset="0"/>
              </a:rPr>
              <a:t>Fueled by ingenuity.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pc="70" baseline="0" dirty="0">
                <a:latin typeface="Proxima Nova Semibold" panose="02000506030000020004" pitchFamily="50" charset="0"/>
              </a:rPr>
              <a:t>Inspired by you</a:t>
            </a:r>
            <a:r>
              <a:rPr lang="en-US" spc="70" baseline="0" dirty="0">
                <a:solidFill>
                  <a:schemeClr val="tx1"/>
                </a:solidFill>
                <a:latin typeface="Proxima Nova Semibold" panose="02000506030000020004" pitchFamily="50" charset="0"/>
              </a:rPr>
              <a:t>.</a:t>
            </a:r>
            <a:r>
              <a:rPr lang="en-US" sz="1800" b="1" i="0" u="none" strike="noStrike" baseline="30000" dirty="0">
                <a:solidFill>
                  <a:schemeClr val="tx1"/>
                </a:solidFill>
                <a:latin typeface="Proxima Nova Semibold" panose="02000506030000020004" pitchFamily="50" charset="0"/>
              </a:rPr>
              <a:t>®</a:t>
            </a:r>
          </a:p>
        </p:txBody>
      </p:sp>
    </p:spTree>
    <p:extLst>
      <p:ext uri="{BB962C8B-B14F-4D97-AF65-F5344CB8AC3E}">
        <p14:creationId xmlns:p14="http://schemas.microsoft.com/office/powerpoint/2010/main" val="376543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p:transition spd="med">
        <p:fade/>
      </p:transition>
    </mc:Fallback>
  </mc:AlternateContent>
</p:sldLayout>
</file>

<file path=ppt/slideLayouts/slideLayout19.xml><?xml version="1.0" encoding="utf-8"?>
<p:sldLayout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hank You - English">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622458-C471-E7B8-A581-4D77470A8689}"/>
              </a:ext>
            </a:extLst>
          </p:cNvPr>
          <p:cNvSpPr/>
          <p:nvPr userDrawn="1"/>
        </p:nvSpPr>
        <p:spPr>
          <a:xfrm>
            <a:off x="1" y="1802"/>
            <a:ext cx="12192000" cy="3427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DFA447E-9634-117B-35D1-B679CF7AA304}"/>
              </a:ext>
            </a:extLst>
          </p:cNvPr>
          <p:cNvSpPr/>
          <p:nvPr userDrawn="1"/>
        </p:nvSpPr>
        <p:spPr>
          <a:xfrm>
            <a:off x="0" y="4348976"/>
            <a:ext cx="12192000" cy="250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639737" y="5923034"/>
            <a:ext cx="6073884" cy="461665"/>
          </a:xfrm>
          <a:prstGeom prst="rect">
            <a:avLst/>
          </a:prstGeom>
          <a:noFill/>
        </p:spPr>
        <p:txBody>
          <a:bodyPr wrap="square">
            <a:spAutoFit/>
          </a:bodyPr>
          <a:lstStyle/>
          <a:p>
            <a:pPr algn="l"/>
            <a:r>
              <a:rPr lang="en-US" sz="800" b="0" i="0" kern="1200" dirty="0">
                <a:solidFill>
                  <a:schemeClr val="tx1"/>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tx1"/>
                </a:solidFill>
                <a:latin typeface="+mn-lt"/>
                <a:ea typeface="+mn-ea"/>
                <a:cs typeface="+mn-cs"/>
              </a:rPr>
              <a:t> </a:t>
            </a:r>
            <a:r>
              <a:rPr lang="en-US" sz="800" b="0" i="0" kern="1200" dirty="0">
                <a:solidFill>
                  <a:schemeClr val="tx1"/>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tx1"/>
                </a:solidFill>
                <a:latin typeface="+mn-lt"/>
                <a:ea typeface="+mn-ea"/>
                <a:cs typeface="+mn-cs"/>
              </a:rPr>
              <a:t> be verified by counsel.</a:t>
            </a:r>
            <a:r>
              <a:rPr lang="en-US" sz="800" b="0" i="0" kern="1200" dirty="0">
                <a:solidFill>
                  <a:schemeClr val="tx1"/>
                </a:solidFill>
                <a:latin typeface="+mn-lt"/>
                <a:ea typeface="+mn-ea"/>
                <a:cs typeface="+mn-cs"/>
              </a:rPr>
              <a:t>    </a:t>
            </a:r>
            <a:endParaRPr lang="en-US" sz="800" dirty="0">
              <a:solidFill>
                <a:schemeClr val="tx1"/>
              </a:solidFill>
            </a:endParaRPr>
          </a:p>
        </p:txBody>
      </p:sp>
      <p:sp>
        <p:nvSpPr>
          <p:cNvPr id="20" name="TextBox 19">
            <a:extLst>
              <a:ext uri="{FF2B5EF4-FFF2-40B4-BE49-F238E27FC236}">
                <a16:creationId xmlns:a16="http://schemas.microsoft.com/office/drawing/2014/main" id="{043AEEC0-B3AC-45FE-4E31-6FE28D430C0F}"/>
              </a:ext>
            </a:extLst>
          </p:cNvPr>
          <p:cNvSpPr txBox="1"/>
          <p:nvPr userDrawn="1"/>
        </p:nvSpPr>
        <p:spPr>
          <a:xfrm>
            <a:off x="476697" y="3984818"/>
            <a:ext cx="7445688" cy="1631216"/>
          </a:xfrm>
          <a:prstGeom prst="rect">
            <a:avLst/>
          </a:prstGeom>
          <a:noFill/>
        </p:spPr>
        <p:txBody>
          <a:bodyPr wrap="square" rtlCol="0">
            <a:spAutoFit/>
          </a:bodyPr>
          <a:lstStyle/>
          <a:p>
            <a:r>
              <a:rPr lang="en-US" sz="10000" b="1" dirty="0">
                <a:solidFill>
                  <a:schemeClr val="bg2"/>
                </a:solidFill>
                <a:latin typeface="Proxima Nova" panose="02000506030000020004" pitchFamily="50" charset="0"/>
              </a:rPr>
              <a:t>Thank You</a:t>
            </a:r>
          </a:p>
        </p:txBody>
      </p:sp>
      <p:pic>
        <p:nvPicPr>
          <p:cNvPr id="22" name="Picture 21">
            <a:extLst>
              <a:ext uri="{FF2B5EF4-FFF2-40B4-BE49-F238E27FC236}">
                <a16:creationId xmlns:a16="http://schemas.microsoft.com/office/drawing/2014/main" id="{EDFE0405-64C1-9BDF-9511-BE1348DCDCB6}"/>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9067800" y="-419406"/>
            <a:ext cx="4269615" cy="4269615"/>
          </a:xfrm>
          <a:prstGeom prst="ellipse">
            <a:avLst/>
          </a:prstGeom>
        </p:spPr>
      </p:pic>
      <p:pic>
        <p:nvPicPr>
          <p:cNvPr id="25" name="Graphic 24">
            <a:extLst>
              <a:ext uri="{FF2B5EF4-FFF2-40B4-BE49-F238E27FC236}">
                <a16:creationId xmlns:a16="http://schemas.microsoft.com/office/drawing/2014/main" id="{D3126998-4033-E8B1-702A-0D935C823E1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9737" y="2232237"/>
            <a:ext cx="2036557" cy="618563"/>
          </a:xfrm>
          <a:prstGeom prst="rect">
            <a:avLst/>
          </a:prstGeom>
        </p:spPr>
      </p:pic>
      <p:pic>
        <p:nvPicPr>
          <p:cNvPr id="6" name="Graphic 5">
            <a:extLst>
              <a:ext uri="{FF2B5EF4-FFF2-40B4-BE49-F238E27FC236}">
                <a16:creationId xmlns:a16="http://schemas.microsoft.com/office/drawing/2014/main" id="{1F83B3AF-79A4-6E86-F3C3-F2CF20949B2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728741" y="18944"/>
            <a:ext cx="4438408" cy="4438408"/>
          </a:xfrm>
          <a:prstGeom prst="rect">
            <a:avLst/>
          </a:prstGeom>
        </p:spPr>
      </p:pic>
      <p:sp>
        <p:nvSpPr>
          <p:cNvPr id="3" name="TextBox 2">
            <a:extLst>
              <a:ext uri="{FF2B5EF4-FFF2-40B4-BE49-F238E27FC236}">
                <a16:creationId xmlns:a16="http://schemas.microsoft.com/office/drawing/2014/main" id="{7D5385EA-014A-E33A-10A7-FC423F3AF38C}"/>
              </a:ext>
            </a:extLst>
          </p:cNvPr>
          <p:cNvSpPr txBox="1"/>
          <p:nvPr userDrawn="1"/>
        </p:nvSpPr>
        <p:spPr>
          <a:xfrm>
            <a:off x="7922385" y="5712274"/>
            <a:ext cx="4011901" cy="646331"/>
          </a:xfrm>
          <a:prstGeom prst="rect">
            <a:avLst/>
          </a:prstGeom>
          <a:noFill/>
        </p:spPr>
        <p:txBody>
          <a:bodyPr wrap="square" rtlCol="0">
            <a:spAutoFit/>
          </a:bodyPr>
          <a:lstStyle/>
          <a:p>
            <a:pPr algn="r"/>
            <a:r>
              <a:rPr lang="en-US" spc="70" baseline="0" dirty="0">
                <a:latin typeface="Proxima Nova Semibold" panose="02000506030000020004" pitchFamily="50" charset="0"/>
              </a:rPr>
              <a:t>Fueled by ingenuity.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pc="70" baseline="0" dirty="0">
                <a:latin typeface="Proxima Nova Semibold" panose="02000506030000020004" pitchFamily="50" charset="0"/>
              </a:rPr>
              <a:t>Inspired by you</a:t>
            </a:r>
            <a:r>
              <a:rPr lang="en-US" spc="70" baseline="0" dirty="0">
                <a:solidFill>
                  <a:schemeClr val="tx1"/>
                </a:solidFill>
                <a:latin typeface="Proxima Nova Semibold" panose="02000506030000020004" pitchFamily="50" charset="0"/>
              </a:rPr>
              <a:t>.</a:t>
            </a:r>
            <a:r>
              <a:rPr lang="en-US" sz="1800" b="1" i="0" u="none" strike="noStrike" baseline="30000" dirty="0">
                <a:solidFill>
                  <a:schemeClr val="tx1"/>
                </a:solidFill>
                <a:latin typeface="Proxima Nova Semibold" panose="02000506030000020004" pitchFamily="50" charset="0"/>
              </a:rPr>
              <a:t>®</a:t>
            </a:r>
          </a:p>
        </p:txBody>
      </p:sp>
    </p:spTree>
    <p:extLst>
      <p:ext uri="{BB962C8B-B14F-4D97-AF65-F5344CB8AC3E}">
        <p14:creationId xmlns:p14="http://schemas.microsoft.com/office/powerpoint/2010/main" val="50333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p:transition spd="med">
        <p:fade/>
      </p:transition>
    </mc:Fallback>
  </mc:AlternateContent>
</p:sldLayout>
</file>

<file path=ppt/slideLayouts/slideLayout2.xml><?xml version="1.0" encoding="utf-8"?>
<p:sldLayout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1_Title with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D6F98C-33F2-2062-BF40-62884294BBC4}"/>
              </a:ext>
            </a:extLst>
          </p:cNvPr>
          <p:cNvSpPr/>
          <p:nvPr userDrawn="1"/>
        </p:nvSpPr>
        <p:spPr>
          <a:xfrm>
            <a:off x="0" y="-1"/>
            <a:ext cx="12192000" cy="69494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Rectangle 17"/>
          <p:cNvSpPr/>
          <p:nvPr userDrawn="1"/>
        </p:nvSpPr>
        <p:spPr>
          <a:xfrm>
            <a:off x="0" y="11831"/>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04C98E6-1683-09AD-1A0C-E631633E9330}"/>
              </a:ext>
            </a:extLst>
          </p:cNvPr>
          <p:cNvSpPr/>
          <p:nvPr userDrawn="1"/>
        </p:nvSpPr>
        <p:spPr>
          <a:xfrm>
            <a:off x="609600" y="0"/>
            <a:ext cx="3677265" cy="6784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FE6A5D0-16EC-D8D2-9B9A-A345C39CEBDB}"/>
              </a:ext>
            </a:extLst>
          </p:cNvPr>
          <p:cNvSpPr txBox="1"/>
          <p:nvPr userDrawn="1"/>
        </p:nvSpPr>
        <p:spPr>
          <a:xfrm>
            <a:off x="732503" y="131420"/>
            <a:ext cx="3431459" cy="400110"/>
          </a:xfrm>
          <a:prstGeom prst="rect">
            <a:avLst/>
          </a:prstGeom>
          <a:noFill/>
        </p:spPr>
        <p:txBody>
          <a:bodyPr wrap="square" rtlCol="0">
            <a:spAutoFit/>
          </a:bodyPr>
          <a:lstStyle/>
          <a:p>
            <a:pPr algn="ctr"/>
            <a:r>
              <a:rPr lang="en-US" sz="2000" b="1" dirty="0">
                <a:solidFill>
                  <a:schemeClr val="bg1"/>
                </a:solidFill>
                <a:latin typeface="Proxima Nova" panose="02000506030000020004" pitchFamily="50" charset="0"/>
              </a:rPr>
              <a:t>LOCAL EVERYWHERE</a:t>
            </a:r>
          </a:p>
        </p:txBody>
      </p:sp>
      <p:sp>
        <p:nvSpPr>
          <p:cNvPr id="11" name="Text Placeholder 10">
            <a:extLst>
              <a:ext uri="{FF2B5EF4-FFF2-40B4-BE49-F238E27FC236}">
                <a16:creationId xmlns:a16="http://schemas.microsoft.com/office/drawing/2014/main" id="{A39D448E-EA8E-12F5-8B8D-CBF990640222}"/>
              </a:ext>
            </a:extLst>
          </p:cNvPr>
          <p:cNvSpPr>
            <a:spLocks noGrp="1"/>
          </p:cNvSpPr>
          <p:nvPr>
            <p:ph type="body" sz="quarter" idx="11" hasCustomPrompt="1"/>
          </p:nvPr>
        </p:nvSpPr>
        <p:spPr>
          <a:xfrm>
            <a:off x="476922" y="1232295"/>
            <a:ext cx="6319838" cy="2719804"/>
          </a:xfrm>
          <a:prstGeom prst="rect">
            <a:avLst/>
          </a:prstGeom>
        </p:spPr>
        <p:txBody>
          <a:bodyPr anchor="b"/>
          <a:lstStyle>
            <a:lvl1pPr marL="0" indent="0">
              <a:lnSpc>
                <a:spcPct val="100000"/>
              </a:lnSpc>
              <a:spcBef>
                <a:spcPts val="0"/>
              </a:spcBef>
              <a:buFontTx/>
              <a:buNone/>
              <a:defRPr sz="4800" b="1">
                <a:solidFill>
                  <a:schemeClr val="bg1"/>
                </a:solidFill>
              </a:defRPr>
            </a:lvl1pPr>
          </a:lstStyle>
          <a:p>
            <a:pPr lvl="0"/>
            <a:r>
              <a:rPr lang="en-US" dirty="0"/>
              <a:t>Click to edit Presentation Title</a:t>
            </a:r>
          </a:p>
        </p:txBody>
      </p:sp>
      <p:pic>
        <p:nvPicPr>
          <p:cNvPr id="13" name="Graphic 12">
            <a:extLst>
              <a:ext uri="{FF2B5EF4-FFF2-40B4-BE49-F238E27FC236}">
                <a16:creationId xmlns:a16="http://schemas.microsoft.com/office/drawing/2014/main" id="{73BE2E91-E19E-922C-93F0-AEE4A2A6E1D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5475830"/>
            <a:ext cx="2338388" cy="710238"/>
          </a:xfrm>
          <a:prstGeom prst="rect">
            <a:avLst/>
          </a:prstGeom>
        </p:spPr>
      </p:pic>
      <p:sp>
        <p:nvSpPr>
          <p:cNvPr id="24" name="Text Placeholder 23">
            <a:extLst>
              <a:ext uri="{FF2B5EF4-FFF2-40B4-BE49-F238E27FC236}">
                <a16:creationId xmlns:a16="http://schemas.microsoft.com/office/drawing/2014/main" id="{4DCA5C5F-36A1-8AB5-EC4D-D191566F806A}"/>
              </a:ext>
            </a:extLst>
          </p:cNvPr>
          <p:cNvSpPr>
            <a:spLocks noGrp="1"/>
          </p:cNvSpPr>
          <p:nvPr>
            <p:ph type="body" sz="quarter" idx="12" hasCustomPrompt="1"/>
          </p:nvPr>
        </p:nvSpPr>
        <p:spPr>
          <a:xfrm>
            <a:off x="484094" y="4150580"/>
            <a:ext cx="6319838" cy="1036637"/>
          </a:xfrm>
          <a:prstGeom prst="rect">
            <a:avLst/>
          </a:prstGeom>
        </p:spPr>
        <p:txBody>
          <a:bodyPr/>
          <a:lstStyle>
            <a:lvl1pPr marL="0" indent="0">
              <a:lnSpc>
                <a:spcPct val="100000"/>
              </a:lnSpc>
              <a:spcBef>
                <a:spcPts val="0"/>
              </a:spcBef>
              <a:buFontTx/>
              <a:buNone/>
              <a:defRPr sz="24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pic>
        <p:nvPicPr>
          <p:cNvPr id="28" name="Graphic 27">
            <a:extLst>
              <a:ext uri="{FF2B5EF4-FFF2-40B4-BE49-F238E27FC236}">
                <a16:creationId xmlns:a16="http://schemas.microsoft.com/office/drawing/2014/main" id="{9B7A2A15-BA1F-6ACA-7B23-D2899213722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09627" y="3399695"/>
            <a:ext cx="5572746" cy="5572746"/>
          </a:xfrm>
          <a:prstGeom prst="rect">
            <a:avLst/>
          </a:prstGeom>
        </p:spPr>
      </p:pic>
      <p:sp>
        <p:nvSpPr>
          <p:cNvPr id="6" name="Picture Placeholder 5">
            <a:extLst>
              <a:ext uri="{FF2B5EF4-FFF2-40B4-BE49-F238E27FC236}">
                <a16:creationId xmlns:a16="http://schemas.microsoft.com/office/drawing/2014/main" id="{98F9CEB4-EB04-5609-64AB-D29322EEC178}"/>
              </a:ext>
            </a:extLst>
          </p:cNvPr>
          <p:cNvSpPr>
            <a:spLocks noGrp="1"/>
          </p:cNvSpPr>
          <p:nvPr>
            <p:ph type="pic" sz="quarter" idx="13"/>
          </p:nvPr>
        </p:nvSpPr>
        <p:spPr>
          <a:xfrm>
            <a:off x="7488936" y="-557784"/>
            <a:ext cx="7946136" cy="7946136"/>
          </a:xfrm>
          <a:prstGeom prst="flowChartConnector">
            <a:avLst/>
          </a:prstGeom>
          <a:pattFill prst="pct5">
            <a:fgClr>
              <a:schemeClr val="bg2"/>
            </a:fgClr>
            <a:bgClr>
              <a:schemeClr val="tx1"/>
            </a:bgClr>
          </a:pattFill>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99230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svg="http://schemas.microsoft.com/office/drawing/2016/SVG/main" xmlns:a14="http://schemas.microsoft.com/office/drawing/2010/main" xmlns:a16="http://schemas.microsoft.com/office/drawing/2014/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24">
          <p15:clr>
            <a:srgbClr val="FBAE40"/>
          </p15:clr>
        </p15:guide>
      </p15:sldGuideLst>
    </p:ext>
  </p:extLst>
</p:sldLayout>
</file>

<file path=ppt/slideLayouts/slideLayout20.xml><?xml version="1.0" encoding="utf-8"?>
<p:sldLayout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622458-C471-E7B8-A581-4D77470A8689}"/>
              </a:ext>
            </a:extLst>
          </p:cNvPr>
          <p:cNvSpPr/>
          <p:nvPr userDrawn="1"/>
        </p:nvSpPr>
        <p:spPr>
          <a:xfrm>
            <a:off x="1" y="1802"/>
            <a:ext cx="12192000" cy="3427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DFA447E-9634-117B-35D1-B679CF7AA304}"/>
              </a:ext>
            </a:extLst>
          </p:cNvPr>
          <p:cNvSpPr/>
          <p:nvPr userDrawn="1"/>
        </p:nvSpPr>
        <p:spPr>
          <a:xfrm>
            <a:off x="0" y="4348976"/>
            <a:ext cx="12192000" cy="250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639737" y="5923034"/>
            <a:ext cx="6105968" cy="461665"/>
          </a:xfrm>
          <a:prstGeom prst="rect">
            <a:avLst/>
          </a:prstGeom>
          <a:noFill/>
        </p:spPr>
        <p:txBody>
          <a:bodyPr wrap="square">
            <a:spAutoFit/>
          </a:bodyPr>
          <a:lstStyle/>
          <a:p>
            <a:pPr algn="l"/>
            <a:r>
              <a:rPr lang="en-US" sz="800" b="0" i="0" kern="1200" dirty="0">
                <a:solidFill>
                  <a:schemeClr val="tx1"/>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tx1"/>
                </a:solidFill>
                <a:latin typeface="+mn-lt"/>
                <a:ea typeface="+mn-ea"/>
                <a:cs typeface="+mn-cs"/>
              </a:rPr>
              <a:t> </a:t>
            </a:r>
            <a:r>
              <a:rPr lang="en-US" sz="800" b="0" i="0" kern="1200" dirty="0">
                <a:solidFill>
                  <a:schemeClr val="tx1"/>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tx1"/>
                </a:solidFill>
                <a:latin typeface="+mn-lt"/>
                <a:ea typeface="+mn-ea"/>
                <a:cs typeface="+mn-cs"/>
              </a:rPr>
              <a:t> be verified by counsel.</a:t>
            </a:r>
            <a:r>
              <a:rPr lang="en-US" sz="800" b="0" i="0" kern="1200" dirty="0">
                <a:solidFill>
                  <a:schemeClr val="tx1"/>
                </a:solidFill>
                <a:latin typeface="+mn-lt"/>
                <a:ea typeface="+mn-ea"/>
                <a:cs typeface="+mn-cs"/>
              </a:rPr>
              <a:t>    </a:t>
            </a:r>
            <a:endParaRPr lang="en-US" sz="800" dirty="0">
              <a:solidFill>
                <a:schemeClr val="tx1"/>
              </a:solidFill>
            </a:endParaRPr>
          </a:p>
        </p:txBody>
      </p:sp>
      <p:sp>
        <p:nvSpPr>
          <p:cNvPr id="20" name="TextBox 19">
            <a:extLst>
              <a:ext uri="{FF2B5EF4-FFF2-40B4-BE49-F238E27FC236}">
                <a16:creationId xmlns:a16="http://schemas.microsoft.com/office/drawing/2014/main" id="{043AEEC0-B3AC-45FE-4E31-6FE28D430C0F}"/>
              </a:ext>
            </a:extLst>
          </p:cNvPr>
          <p:cNvSpPr txBox="1"/>
          <p:nvPr userDrawn="1"/>
        </p:nvSpPr>
        <p:spPr>
          <a:xfrm>
            <a:off x="476697" y="3984818"/>
            <a:ext cx="7445688" cy="1631216"/>
          </a:xfrm>
          <a:prstGeom prst="rect">
            <a:avLst/>
          </a:prstGeom>
          <a:noFill/>
        </p:spPr>
        <p:txBody>
          <a:bodyPr wrap="square" rtlCol="0">
            <a:spAutoFit/>
          </a:bodyPr>
          <a:lstStyle/>
          <a:p>
            <a:r>
              <a:rPr lang="en-US" sz="10000" b="1" dirty="0">
                <a:solidFill>
                  <a:schemeClr val="bg2"/>
                </a:solidFill>
                <a:latin typeface="Proxima Nova" panose="02000506030000020004" pitchFamily="50" charset="0"/>
              </a:rPr>
              <a:t>Gracias</a:t>
            </a:r>
          </a:p>
        </p:txBody>
      </p:sp>
      <p:pic>
        <p:nvPicPr>
          <p:cNvPr id="22" name="Picture 21">
            <a:extLst>
              <a:ext uri="{FF2B5EF4-FFF2-40B4-BE49-F238E27FC236}">
                <a16:creationId xmlns:a16="http://schemas.microsoft.com/office/drawing/2014/main" id="{EDFE0405-64C1-9BDF-9511-BE1348DCDCB6}"/>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9067800" y="-419406"/>
            <a:ext cx="4269615" cy="4269615"/>
          </a:xfrm>
          <a:prstGeom prst="ellipse">
            <a:avLst/>
          </a:prstGeom>
        </p:spPr>
      </p:pic>
      <p:pic>
        <p:nvPicPr>
          <p:cNvPr id="19" name="Graphic 18">
            <a:extLst>
              <a:ext uri="{FF2B5EF4-FFF2-40B4-BE49-F238E27FC236}">
                <a16:creationId xmlns:a16="http://schemas.microsoft.com/office/drawing/2014/main" id="{30A0220B-C404-6A94-6F5D-3B843149938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353300" y="1992409"/>
            <a:ext cx="3429000" cy="3429000"/>
          </a:xfrm>
          <a:prstGeom prst="rect">
            <a:avLst/>
          </a:prstGeom>
        </p:spPr>
      </p:pic>
      <p:pic>
        <p:nvPicPr>
          <p:cNvPr id="25" name="Graphic 24">
            <a:extLst>
              <a:ext uri="{FF2B5EF4-FFF2-40B4-BE49-F238E27FC236}">
                <a16:creationId xmlns:a16="http://schemas.microsoft.com/office/drawing/2014/main" id="{D3126998-4033-E8B1-702A-0D935C823E1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9737" y="2232237"/>
            <a:ext cx="2036557" cy="618563"/>
          </a:xfrm>
          <a:prstGeom prst="rect">
            <a:avLst/>
          </a:prstGeom>
        </p:spPr>
      </p:pic>
      <p:sp>
        <p:nvSpPr>
          <p:cNvPr id="3" name="TextBox 2">
            <a:extLst>
              <a:ext uri="{FF2B5EF4-FFF2-40B4-BE49-F238E27FC236}">
                <a16:creationId xmlns:a16="http://schemas.microsoft.com/office/drawing/2014/main" id="{874A276E-20BF-895A-7248-C891C6B9A2F0}"/>
              </a:ext>
            </a:extLst>
          </p:cNvPr>
          <p:cNvSpPr txBox="1"/>
          <p:nvPr userDrawn="1"/>
        </p:nvSpPr>
        <p:spPr>
          <a:xfrm>
            <a:off x="7922385" y="5712274"/>
            <a:ext cx="4011901" cy="646331"/>
          </a:xfrm>
          <a:prstGeom prst="rect">
            <a:avLst/>
          </a:prstGeom>
          <a:noFill/>
        </p:spPr>
        <p:txBody>
          <a:bodyPr wrap="square" rtlCol="0">
            <a:spAutoFit/>
          </a:bodyPr>
          <a:lstStyle/>
          <a:p>
            <a:pPr algn="r"/>
            <a:r>
              <a:rPr lang="en-US" spc="70" baseline="0" dirty="0">
                <a:latin typeface="Proxima Nova Semibold" panose="02000506030000020004" pitchFamily="50" charset="0"/>
              </a:rPr>
              <a:t>Fueled by ingenuity.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pc="70" baseline="0" dirty="0">
                <a:latin typeface="Proxima Nova Semibold" panose="02000506030000020004" pitchFamily="50" charset="0"/>
              </a:rPr>
              <a:t>Inspired by you</a:t>
            </a:r>
            <a:r>
              <a:rPr lang="en-US" spc="70" baseline="0" dirty="0">
                <a:solidFill>
                  <a:schemeClr val="tx1"/>
                </a:solidFill>
                <a:latin typeface="Proxima Nova Semibold" panose="02000506030000020004" pitchFamily="50" charset="0"/>
              </a:rPr>
              <a:t>.</a:t>
            </a:r>
            <a:r>
              <a:rPr lang="en-US" sz="1800" b="1" i="0" u="none" strike="noStrike" baseline="30000" dirty="0">
                <a:solidFill>
                  <a:schemeClr val="tx1"/>
                </a:solidFill>
                <a:latin typeface="Proxima Nova Semibold" panose="02000506030000020004" pitchFamily="50" charset="0"/>
              </a:rPr>
              <a:t>®</a:t>
            </a:r>
          </a:p>
        </p:txBody>
      </p:sp>
    </p:spTree>
    <p:extLst>
      <p:ext uri="{BB962C8B-B14F-4D97-AF65-F5344CB8AC3E}">
        <p14:creationId xmlns:p14="http://schemas.microsoft.com/office/powerpoint/2010/main" val="51396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p:transition spd="med">
        <p:fade/>
      </p:transition>
    </mc:Fallback>
  </mc:AlternateContent>
</p:sldLayout>
</file>

<file path=ppt/slideLayouts/slideLayout21.xml><?xml version="1.0" encoding="utf-8"?>
<p:sldLayout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hank You - Two Presente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622458-C471-E7B8-A581-4D77470A8689}"/>
              </a:ext>
            </a:extLst>
          </p:cNvPr>
          <p:cNvSpPr>
            <a:spLocks noGrp="1" noRot="1" noMove="1" noResize="1" noEditPoints="1" noAdjustHandles="1" noChangeArrowheads="1" noChangeShapeType="1"/>
          </p:cNvSpPr>
          <p:nvPr userDrawn="1"/>
        </p:nvSpPr>
        <p:spPr>
          <a:xfrm>
            <a:off x="1" y="1802"/>
            <a:ext cx="12192000" cy="6852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639737" y="5923034"/>
            <a:ext cx="10924078" cy="338554"/>
          </a:xfrm>
          <a:prstGeom prst="rect">
            <a:avLst/>
          </a:prstGeom>
          <a:noFill/>
        </p:spPr>
        <p:txBody>
          <a:bodyPr wrap="square">
            <a:spAutoFit/>
          </a:bodyPr>
          <a:lstStyle/>
          <a:p>
            <a:pPr algn="l"/>
            <a:r>
              <a:rPr lang="en-US" sz="800" b="0" i="0" kern="1200" dirty="0">
                <a:solidFill>
                  <a:schemeClr val="tx1"/>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tx1"/>
                </a:solidFill>
                <a:latin typeface="+mn-lt"/>
                <a:ea typeface="+mn-ea"/>
                <a:cs typeface="+mn-cs"/>
              </a:rPr>
              <a:t> </a:t>
            </a:r>
            <a:r>
              <a:rPr lang="en-US" sz="800" b="0" i="0" kern="1200" dirty="0">
                <a:solidFill>
                  <a:schemeClr val="tx1"/>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tx1"/>
                </a:solidFill>
                <a:latin typeface="+mn-lt"/>
                <a:ea typeface="+mn-ea"/>
                <a:cs typeface="+mn-cs"/>
              </a:rPr>
              <a:t> be verified by counsel.</a:t>
            </a:r>
            <a:r>
              <a:rPr lang="en-US" sz="800" b="0" i="0" kern="1200" dirty="0">
                <a:solidFill>
                  <a:schemeClr val="tx1"/>
                </a:solidFill>
                <a:latin typeface="+mn-lt"/>
                <a:ea typeface="+mn-ea"/>
                <a:cs typeface="+mn-cs"/>
              </a:rPr>
              <a:t>    </a:t>
            </a:r>
            <a:endParaRPr lang="en-US" sz="800" dirty="0">
              <a:solidFill>
                <a:schemeClr val="tx1"/>
              </a:solidFill>
            </a:endParaRPr>
          </a:p>
        </p:txBody>
      </p:sp>
      <p:sp>
        <p:nvSpPr>
          <p:cNvPr id="20" name="TextBox 19">
            <a:extLst>
              <a:ext uri="{FF2B5EF4-FFF2-40B4-BE49-F238E27FC236}">
                <a16:creationId xmlns:a16="http://schemas.microsoft.com/office/drawing/2014/main" id="{043AEEC0-B3AC-45FE-4E31-6FE28D430C0F}"/>
              </a:ext>
            </a:extLst>
          </p:cNvPr>
          <p:cNvSpPr txBox="1"/>
          <p:nvPr userDrawn="1"/>
        </p:nvSpPr>
        <p:spPr>
          <a:xfrm>
            <a:off x="557884" y="1427676"/>
            <a:ext cx="7445688" cy="1374735"/>
          </a:xfrm>
          <a:prstGeom prst="rect">
            <a:avLst/>
          </a:prstGeom>
          <a:noFill/>
        </p:spPr>
        <p:txBody>
          <a:bodyPr wrap="square" rtlCol="0">
            <a:spAutoFit/>
          </a:bodyPr>
          <a:lstStyle/>
          <a:p>
            <a:pPr>
              <a:lnSpc>
                <a:spcPts val="10000"/>
              </a:lnSpc>
            </a:pPr>
            <a:r>
              <a:rPr lang="en-US" sz="10000" b="1" dirty="0">
                <a:solidFill>
                  <a:schemeClr val="bg1"/>
                </a:solidFill>
                <a:latin typeface="Proxima Nova" panose="02000506030000020004" pitchFamily="50" charset="0"/>
              </a:rPr>
              <a:t>Thank You</a:t>
            </a:r>
          </a:p>
        </p:txBody>
      </p:sp>
      <p:pic>
        <p:nvPicPr>
          <p:cNvPr id="25" name="Graphic 24">
            <a:extLst>
              <a:ext uri="{FF2B5EF4-FFF2-40B4-BE49-F238E27FC236}">
                <a16:creationId xmlns:a16="http://schemas.microsoft.com/office/drawing/2014/main" id="{D3126998-4033-E8B1-702A-0D935C823E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9737" y="5540654"/>
            <a:ext cx="2036557" cy="618563"/>
          </a:xfrm>
          <a:prstGeom prst="rect">
            <a:avLst/>
          </a:prstGeom>
        </p:spPr>
      </p:pic>
      <p:sp>
        <p:nvSpPr>
          <p:cNvPr id="3" name="Text Placeholder 16">
            <a:extLst>
              <a:ext uri="{FF2B5EF4-FFF2-40B4-BE49-F238E27FC236}">
                <a16:creationId xmlns:a16="http://schemas.microsoft.com/office/drawing/2014/main" id="{02C1A35D-1610-EBC3-E767-B34F33E33D57}"/>
              </a:ext>
            </a:extLst>
          </p:cNvPr>
          <p:cNvSpPr>
            <a:spLocks noGrp="1"/>
          </p:cNvSpPr>
          <p:nvPr>
            <p:ph type="body" sz="quarter" idx="14" hasCustomPrompt="1"/>
          </p:nvPr>
        </p:nvSpPr>
        <p:spPr>
          <a:xfrm>
            <a:off x="6327106" y="3407275"/>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6" name="Text Placeholder 8">
            <a:extLst>
              <a:ext uri="{FF2B5EF4-FFF2-40B4-BE49-F238E27FC236}">
                <a16:creationId xmlns:a16="http://schemas.microsoft.com/office/drawing/2014/main" id="{AFA89AC1-FE94-A8F9-81D3-5051F2CA5EC3}"/>
              </a:ext>
            </a:extLst>
          </p:cNvPr>
          <p:cNvSpPr>
            <a:spLocks noGrp="1"/>
          </p:cNvSpPr>
          <p:nvPr>
            <p:ph type="body" sz="quarter" idx="18" hasCustomPrompt="1"/>
          </p:nvPr>
        </p:nvSpPr>
        <p:spPr>
          <a:xfrm>
            <a:off x="6316181" y="39690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7" name="Text Placeholder 16">
            <a:extLst>
              <a:ext uri="{FF2B5EF4-FFF2-40B4-BE49-F238E27FC236}">
                <a16:creationId xmlns:a16="http://schemas.microsoft.com/office/drawing/2014/main" id="{1D995319-A39A-9AC6-9A5D-0DD251E3CBD2}"/>
              </a:ext>
            </a:extLst>
          </p:cNvPr>
          <p:cNvSpPr>
            <a:spLocks noGrp="1"/>
          </p:cNvSpPr>
          <p:nvPr>
            <p:ph type="body" sz="quarter" idx="19" hasCustomPrompt="1"/>
          </p:nvPr>
        </p:nvSpPr>
        <p:spPr>
          <a:xfrm>
            <a:off x="9058255" y="339710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8" name="Text Placeholder 8">
            <a:extLst>
              <a:ext uri="{FF2B5EF4-FFF2-40B4-BE49-F238E27FC236}">
                <a16:creationId xmlns:a16="http://schemas.microsoft.com/office/drawing/2014/main" id="{23066D91-EA9B-AAD9-820F-9C58A39B4CD6}"/>
              </a:ext>
            </a:extLst>
          </p:cNvPr>
          <p:cNvSpPr>
            <a:spLocks noGrp="1"/>
          </p:cNvSpPr>
          <p:nvPr>
            <p:ph type="body" sz="quarter" idx="20" hasCustomPrompt="1"/>
          </p:nvPr>
        </p:nvSpPr>
        <p:spPr>
          <a:xfrm>
            <a:off x="9047330" y="39690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pic>
        <p:nvPicPr>
          <p:cNvPr id="10" name="Graphic 9">
            <a:extLst>
              <a:ext uri="{FF2B5EF4-FFF2-40B4-BE49-F238E27FC236}">
                <a16:creationId xmlns:a16="http://schemas.microsoft.com/office/drawing/2014/main" id="{4BC18B0B-A575-18F2-4531-5B2EECFD4C1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020516" y="-922869"/>
            <a:ext cx="5171483" cy="5171483"/>
          </a:xfrm>
          <a:prstGeom prst="rect">
            <a:avLst/>
          </a:prstGeom>
        </p:spPr>
      </p:pic>
      <p:sp>
        <p:nvSpPr>
          <p:cNvPr id="2" name="TextBox 1">
            <a:extLst>
              <a:ext uri="{FF2B5EF4-FFF2-40B4-BE49-F238E27FC236}">
                <a16:creationId xmlns:a16="http://schemas.microsoft.com/office/drawing/2014/main" id="{D33210EC-B1BA-53C3-7ACF-1C40D858F918}"/>
              </a:ext>
            </a:extLst>
          </p:cNvPr>
          <p:cNvSpPr txBox="1"/>
          <p:nvPr userDrawn="1"/>
        </p:nvSpPr>
        <p:spPr>
          <a:xfrm>
            <a:off x="7922385" y="5712274"/>
            <a:ext cx="4011901" cy="646331"/>
          </a:xfrm>
          <a:prstGeom prst="rect">
            <a:avLst/>
          </a:prstGeom>
          <a:noFill/>
        </p:spPr>
        <p:txBody>
          <a:bodyPr wrap="square" rtlCol="0">
            <a:spAutoFit/>
          </a:bodyPr>
          <a:lstStyle/>
          <a:p>
            <a:pPr algn="r"/>
            <a:r>
              <a:rPr lang="en-US" spc="70" baseline="0" dirty="0">
                <a:solidFill>
                  <a:schemeClr val="bg1"/>
                </a:solidFill>
                <a:latin typeface="Proxima Nova Semibold" panose="02000506030000020004" pitchFamily="50" charset="0"/>
              </a:rPr>
              <a:t>Fueled by ingenuity.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pc="70" baseline="0" dirty="0">
                <a:solidFill>
                  <a:schemeClr val="bg1"/>
                </a:solidFill>
                <a:latin typeface="Proxima Nova Semibold" panose="02000506030000020004" pitchFamily="50" charset="0"/>
              </a:rPr>
              <a:t>Inspired by you.</a:t>
            </a:r>
            <a:r>
              <a:rPr lang="en-US" sz="1800" b="1" i="0" u="none" strike="noStrike" baseline="30000" dirty="0">
                <a:solidFill>
                  <a:schemeClr val="bg1"/>
                </a:solidFill>
                <a:latin typeface="Proxima Nova Semibold" panose="02000506030000020004" pitchFamily="50" charset="0"/>
              </a:rPr>
              <a:t>®</a:t>
            </a:r>
          </a:p>
        </p:txBody>
      </p:sp>
    </p:spTree>
    <p:extLst>
      <p:ext uri="{BB962C8B-B14F-4D97-AF65-F5344CB8AC3E}">
        <p14:creationId xmlns:p14="http://schemas.microsoft.com/office/powerpoint/2010/main" val="287332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p:transition spd="med">
        <p:fade/>
      </p:transition>
    </mc:Fallback>
  </mc:AlternateContent>
</p:sldLayout>
</file>

<file path=ppt/slideLayouts/slideLayout22.xml><?xml version="1.0" encoding="utf-8"?>
<p:sldLayout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hank You - Three Presente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622458-C471-E7B8-A581-4D77470A8689}"/>
              </a:ext>
            </a:extLst>
          </p:cNvPr>
          <p:cNvSpPr>
            <a:spLocks noGrp="1" noRot="1" noMove="1" noResize="1" noEditPoints="1" noAdjustHandles="1" noChangeArrowheads="1" noChangeShapeType="1"/>
          </p:cNvSpPr>
          <p:nvPr userDrawn="1"/>
        </p:nvSpPr>
        <p:spPr>
          <a:xfrm>
            <a:off x="1" y="1802"/>
            <a:ext cx="12192000" cy="6852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B0167012-8C82-0F47-AF2D-C58154B10122}"/>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900">
                <a:solidFill>
                  <a:schemeClr val="tx1"/>
                </a:solidFill>
              </a:defRPr>
            </a:lvl1pPr>
          </a:lstStyle>
          <a:p>
            <a:fld id="{B73F69C2-009F-4240-9724-5B3BAC1E9E06}" type="slidenum">
              <a:rPr lang="en-US" smtClean="0"/>
              <a:pPr/>
              <a:t>‹#›</a:t>
            </a:fld>
            <a:endParaRPr lang="en-US" dirty="0"/>
          </a:p>
        </p:txBody>
      </p:sp>
      <p:sp>
        <p:nvSpPr>
          <p:cNvPr id="5" name="Rectangle 4"/>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7B5A56-0D46-B043-84C7-7B53FCC9995A}"/>
              </a:ext>
            </a:extLst>
          </p:cNvPr>
          <p:cNvSpPr/>
          <p:nvPr userDrawn="1"/>
        </p:nvSpPr>
        <p:spPr>
          <a:xfrm>
            <a:off x="639737" y="5923034"/>
            <a:ext cx="10924078" cy="338554"/>
          </a:xfrm>
          <a:prstGeom prst="rect">
            <a:avLst/>
          </a:prstGeom>
          <a:noFill/>
        </p:spPr>
        <p:txBody>
          <a:bodyPr wrap="square">
            <a:spAutoFit/>
          </a:bodyPr>
          <a:lstStyle/>
          <a:p>
            <a:pPr algn="l"/>
            <a:r>
              <a:rPr lang="en-US" sz="800" b="0" i="0" kern="1200" dirty="0">
                <a:solidFill>
                  <a:schemeClr val="tx1"/>
                </a:solidFill>
                <a:latin typeface="+mn-lt"/>
                <a:ea typeface="+mn-ea"/>
                <a:cs typeface="+mn-cs"/>
              </a:rPr>
              <a:t>This information provided by Littler is not a substitute for experienced legal counsel and does not provide legal advice or attempt to address the numerous factual issues that inevitably arise in any employment-related dispute.</a:t>
            </a:r>
            <a:r>
              <a:rPr lang="en-US" sz="800" b="0" i="0" kern="1200" baseline="0" dirty="0">
                <a:solidFill>
                  <a:schemeClr val="tx1"/>
                </a:solidFill>
                <a:latin typeface="+mn-lt"/>
                <a:ea typeface="+mn-ea"/>
                <a:cs typeface="+mn-cs"/>
              </a:rPr>
              <a:t> </a:t>
            </a:r>
            <a:r>
              <a:rPr lang="en-US" sz="800" b="0" i="0" kern="1200" dirty="0">
                <a:solidFill>
                  <a:schemeClr val="tx1"/>
                </a:solidFill>
                <a:latin typeface="+mn-lt"/>
                <a:ea typeface="+mn-ea"/>
                <a:cs typeface="+mn-cs"/>
              </a:rPr>
              <a:t>Although this information attempts to cover some major recent developments, it is not all-inclusive, and the current status of any decision or principle of law should</a:t>
            </a:r>
            <a:r>
              <a:rPr lang="en-US" sz="800" b="0" i="0" kern="1200" baseline="0" dirty="0">
                <a:solidFill>
                  <a:schemeClr val="tx1"/>
                </a:solidFill>
                <a:latin typeface="+mn-lt"/>
                <a:ea typeface="+mn-ea"/>
                <a:cs typeface="+mn-cs"/>
              </a:rPr>
              <a:t> be verified by counsel.</a:t>
            </a:r>
            <a:r>
              <a:rPr lang="en-US" sz="800" b="0" i="0" kern="1200" dirty="0">
                <a:solidFill>
                  <a:schemeClr val="tx1"/>
                </a:solidFill>
                <a:latin typeface="+mn-lt"/>
                <a:ea typeface="+mn-ea"/>
                <a:cs typeface="+mn-cs"/>
              </a:rPr>
              <a:t>    </a:t>
            </a:r>
            <a:endParaRPr lang="en-US" sz="800" dirty="0">
              <a:solidFill>
                <a:schemeClr val="tx1"/>
              </a:solidFill>
            </a:endParaRPr>
          </a:p>
        </p:txBody>
      </p:sp>
      <p:sp>
        <p:nvSpPr>
          <p:cNvPr id="20" name="TextBox 19">
            <a:extLst>
              <a:ext uri="{FF2B5EF4-FFF2-40B4-BE49-F238E27FC236}">
                <a16:creationId xmlns:a16="http://schemas.microsoft.com/office/drawing/2014/main" id="{043AEEC0-B3AC-45FE-4E31-6FE28D430C0F}"/>
              </a:ext>
            </a:extLst>
          </p:cNvPr>
          <p:cNvSpPr txBox="1"/>
          <p:nvPr userDrawn="1"/>
        </p:nvSpPr>
        <p:spPr>
          <a:xfrm>
            <a:off x="557884" y="1427676"/>
            <a:ext cx="7445688" cy="1374735"/>
          </a:xfrm>
          <a:prstGeom prst="rect">
            <a:avLst/>
          </a:prstGeom>
          <a:noFill/>
        </p:spPr>
        <p:txBody>
          <a:bodyPr wrap="square" rtlCol="0">
            <a:spAutoFit/>
          </a:bodyPr>
          <a:lstStyle/>
          <a:p>
            <a:pPr>
              <a:lnSpc>
                <a:spcPts val="10000"/>
              </a:lnSpc>
            </a:pPr>
            <a:r>
              <a:rPr lang="en-US" sz="10000" b="1" dirty="0">
                <a:solidFill>
                  <a:schemeClr val="bg1"/>
                </a:solidFill>
                <a:latin typeface="Proxima Nova" panose="02000506030000020004" pitchFamily="50" charset="0"/>
              </a:rPr>
              <a:t>Thank You</a:t>
            </a:r>
          </a:p>
        </p:txBody>
      </p:sp>
      <p:pic>
        <p:nvPicPr>
          <p:cNvPr id="25" name="Graphic 24">
            <a:extLst>
              <a:ext uri="{FF2B5EF4-FFF2-40B4-BE49-F238E27FC236}">
                <a16:creationId xmlns:a16="http://schemas.microsoft.com/office/drawing/2014/main" id="{D3126998-4033-E8B1-702A-0D935C823E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9737" y="5540654"/>
            <a:ext cx="2036557" cy="618563"/>
          </a:xfrm>
          <a:prstGeom prst="rect">
            <a:avLst/>
          </a:prstGeom>
        </p:spPr>
      </p:pic>
      <p:sp>
        <p:nvSpPr>
          <p:cNvPr id="3" name="Text Placeholder 16">
            <a:extLst>
              <a:ext uri="{FF2B5EF4-FFF2-40B4-BE49-F238E27FC236}">
                <a16:creationId xmlns:a16="http://schemas.microsoft.com/office/drawing/2014/main" id="{02C1A35D-1610-EBC3-E767-B34F33E33D57}"/>
              </a:ext>
            </a:extLst>
          </p:cNvPr>
          <p:cNvSpPr>
            <a:spLocks noGrp="1"/>
          </p:cNvSpPr>
          <p:nvPr>
            <p:ph type="body" sz="quarter" idx="14" hasCustomPrompt="1"/>
          </p:nvPr>
        </p:nvSpPr>
        <p:spPr>
          <a:xfrm>
            <a:off x="6327106" y="3407275"/>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6" name="Text Placeholder 8">
            <a:extLst>
              <a:ext uri="{FF2B5EF4-FFF2-40B4-BE49-F238E27FC236}">
                <a16:creationId xmlns:a16="http://schemas.microsoft.com/office/drawing/2014/main" id="{AFA89AC1-FE94-A8F9-81D3-5051F2CA5EC3}"/>
              </a:ext>
            </a:extLst>
          </p:cNvPr>
          <p:cNvSpPr>
            <a:spLocks noGrp="1"/>
          </p:cNvSpPr>
          <p:nvPr>
            <p:ph type="body" sz="quarter" idx="18" hasCustomPrompt="1"/>
          </p:nvPr>
        </p:nvSpPr>
        <p:spPr>
          <a:xfrm>
            <a:off x="6316181" y="39690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7" name="Text Placeholder 16">
            <a:extLst>
              <a:ext uri="{FF2B5EF4-FFF2-40B4-BE49-F238E27FC236}">
                <a16:creationId xmlns:a16="http://schemas.microsoft.com/office/drawing/2014/main" id="{1D995319-A39A-9AC6-9A5D-0DD251E3CBD2}"/>
              </a:ext>
            </a:extLst>
          </p:cNvPr>
          <p:cNvSpPr>
            <a:spLocks noGrp="1"/>
          </p:cNvSpPr>
          <p:nvPr>
            <p:ph type="body" sz="quarter" idx="19" hasCustomPrompt="1"/>
          </p:nvPr>
        </p:nvSpPr>
        <p:spPr>
          <a:xfrm>
            <a:off x="9058255" y="3397109"/>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8" name="Text Placeholder 8">
            <a:extLst>
              <a:ext uri="{FF2B5EF4-FFF2-40B4-BE49-F238E27FC236}">
                <a16:creationId xmlns:a16="http://schemas.microsoft.com/office/drawing/2014/main" id="{23066D91-EA9B-AAD9-820F-9C58A39B4CD6}"/>
              </a:ext>
            </a:extLst>
          </p:cNvPr>
          <p:cNvSpPr>
            <a:spLocks noGrp="1"/>
          </p:cNvSpPr>
          <p:nvPr>
            <p:ph type="body" sz="quarter" idx="20" hasCustomPrompt="1"/>
          </p:nvPr>
        </p:nvSpPr>
        <p:spPr>
          <a:xfrm>
            <a:off x="9047330" y="39690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pic>
        <p:nvPicPr>
          <p:cNvPr id="10" name="Graphic 9">
            <a:extLst>
              <a:ext uri="{FF2B5EF4-FFF2-40B4-BE49-F238E27FC236}">
                <a16:creationId xmlns:a16="http://schemas.microsoft.com/office/drawing/2014/main" id="{4BC18B0B-A575-18F2-4531-5B2EECFD4C1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020516" y="-922869"/>
            <a:ext cx="5171483" cy="5171483"/>
          </a:xfrm>
          <a:prstGeom prst="rect">
            <a:avLst/>
          </a:prstGeom>
        </p:spPr>
      </p:pic>
      <p:sp>
        <p:nvSpPr>
          <p:cNvPr id="2" name="Text Placeholder 16">
            <a:extLst>
              <a:ext uri="{FF2B5EF4-FFF2-40B4-BE49-F238E27FC236}">
                <a16:creationId xmlns:a16="http://schemas.microsoft.com/office/drawing/2014/main" id="{0DDF0CA8-53B1-2334-7218-63AAB32E2DB6}"/>
              </a:ext>
            </a:extLst>
          </p:cNvPr>
          <p:cNvSpPr>
            <a:spLocks noGrp="1"/>
          </p:cNvSpPr>
          <p:nvPr>
            <p:ph type="body" sz="quarter" idx="21" hasCustomPrompt="1"/>
          </p:nvPr>
        </p:nvSpPr>
        <p:spPr>
          <a:xfrm>
            <a:off x="3583906" y="3407275"/>
            <a:ext cx="2505560" cy="382527"/>
          </a:xfrm>
          <a:prstGeom prst="rect">
            <a:avLst/>
          </a:prstGeom>
        </p:spPr>
        <p:txBody>
          <a:bodyPr/>
          <a:lstStyle>
            <a:lvl1pPr marL="0" indent="0" algn="ctr">
              <a:buNone/>
              <a:defRPr sz="2000" b="1" cap="all" baseline="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Presenter Name</a:t>
            </a:r>
          </a:p>
        </p:txBody>
      </p:sp>
      <p:sp>
        <p:nvSpPr>
          <p:cNvPr id="9" name="Text Placeholder 8">
            <a:extLst>
              <a:ext uri="{FF2B5EF4-FFF2-40B4-BE49-F238E27FC236}">
                <a16:creationId xmlns:a16="http://schemas.microsoft.com/office/drawing/2014/main" id="{C4BB2F05-2539-B375-6179-7F31A4260FCD}"/>
              </a:ext>
            </a:extLst>
          </p:cNvPr>
          <p:cNvSpPr>
            <a:spLocks noGrp="1"/>
          </p:cNvSpPr>
          <p:nvPr>
            <p:ph type="body" sz="quarter" idx="22" hasCustomPrompt="1"/>
          </p:nvPr>
        </p:nvSpPr>
        <p:spPr>
          <a:xfrm>
            <a:off x="3572981" y="3969066"/>
            <a:ext cx="2506663" cy="1385887"/>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Title/Location/Contact</a:t>
            </a:r>
          </a:p>
        </p:txBody>
      </p:sp>
      <p:sp>
        <p:nvSpPr>
          <p:cNvPr id="11" name="TextBox 10">
            <a:extLst>
              <a:ext uri="{FF2B5EF4-FFF2-40B4-BE49-F238E27FC236}">
                <a16:creationId xmlns:a16="http://schemas.microsoft.com/office/drawing/2014/main" id="{7DA25F98-156E-D32B-43CE-8431985C785B}"/>
              </a:ext>
            </a:extLst>
          </p:cNvPr>
          <p:cNvSpPr txBox="1"/>
          <p:nvPr userDrawn="1"/>
        </p:nvSpPr>
        <p:spPr>
          <a:xfrm>
            <a:off x="7922385" y="5712274"/>
            <a:ext cx="4011901" cy="646331"/>
          </a:xfrm>
          <a:prstGeom prst="rect">
            <a:avLst/>
          </a:prstGeom>
          <a:noFill/>
        </p:spPr>
        <p:txBody>
          <a:bodyPr wrap="square" rtlCol="0">
            <a:spAutoFit/>
          </a:bodyPr>
          <a:lstStyle/>
          <a:p>
            <a:pPr algn="r"/>
            <a:r>
              <a:rPr lang="en-US" spc="70" baseline="0" dirty="0">
                <a:solidFill>
                  <a:schemeClr val="bg1"/>
                </a:solidFill>
                <a:latin typeface="Proxima Nova Semibold" panose="02000506030000020004" pitchFamily="50" charset="0"/>
              </a:rPr>
              <a:t>Fueled by ingenuity.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pc="70" baseline="0" dirty="0">
                <a:solidFill>
                  <a:schemeClr val="bg1"/>
                </a:solidFill>
                <a:latin typeface="Proxima Nova Semibold" panose="02000506030000020004" pitchFamily="50" charset="0"/>
              </a:rPr>
              <a:t>Inspired by you.</a:t>
            </a:r>
            <a:r>
              <a:rPr lang="en-US" sz="1800" b="1" i="0" u="none" strike="noStrike" baseline="30000" dirty="0">
                <a:solidFill>
                  <a:schemeClr val="bg1"/>
                </a:solidFill>
                <a:latin typeface="Proxima Nova Semibold" panose="02000506030000020004" pitchFamily="50" charset="0"/>
              </a:rPr>
              <a:t>®</a:t>
            </a:r>
          </a:p>
        </p:txBody>
      </p:sp>
    </p:spTree>
    <p:extLst>
      <p:ext uri="{BB962C8B-B14F-4D97-AF65-F5344CB8AC3E}">
        <p14:creationId xmlns:p14="http://schemas.microsoft.com/office/powerpoint/2010/main" val="46028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p:transition spd="med">
        <p:fade/>
      </p:transition>
    </mc:Fallback>
  </mc:AlternateContent>
</p:sldLayout>
</file>

<file path=ppt/slideLayouts/slideLayout23.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295F2-272E-478D-9380-F0AFC2C050C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2463232"/>
      </p:ext>
    </p:extLst>
  </p:cSld>
  <p:clrMapOvr>
    <a:masterClrMapping/>
  </p:clrMapOvr>
  <p:transition>
    <p:randomBar/>
  </p:transition>
</p:sldLayout>
</file>

<file path=ppt/slideLayouts/slideLayout3.xml><?xml version="1.0" encoding="utf-8"?>
<p:sldLayout xmlns:a16="http://schemas.microsoft.com/office/drawing/2014/main" xmlns:asvg="http://schemas.microsoft.com/office/drawing/2016/SVG/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FBCB4D-AFA8-3BC6-CD36-60DC7995A3EF}"/>
              </a:ext>
            </a:extLst>
          </p:cNvPr>
          <p:cNvSpPr/>
          <p:nvPr userDrawn="1"/>
        </p:nvSpPr>
        <p:spPr>
          <a:xfrm>
            <a:off x="9746166" y="0"/>
            <a:ext cx="2445834" cy="216408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0" name="Graphic 129">
            <a:extLst>
              <a:ext uri="{FF2B5EF4-FFF2-40B4-BE49-F238E27FC236}">
                <a16:creationId xmlns:a16="http://schemas.microsoft.com/office/drawing/2014/main" id="{5B19DD6D-40DA-2FAF-F6F0-F913B0C41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17324" y="-356618"/>
            <a:ext cx="3429000" cy="3429000"/>
          </a:xfrm>
          <a:prstGeom prst="rect">
            <a:avLst/>
          </a:prstGeom>
        </p:spPr>
      </p:pic>
      <p:sp>
        <p:nvSpPr>
          <p:cNvPr id="3" name="Rectangle 2">
            <a:extLst>
              <a:ext uri="{FF2B5EF4-FFF2-40B4-BE49-F238E27FC236}">
                <a16:creationId xmlns:a16="http://schemas.microsoft.com/office/drawing/2014/main" id="{4BCCD4EB-0056-C811-1BAF-E6BF33F1B525}"/>
              </a:ext>
            </a:extLst>
          </p:cNvPr>
          <p:cNvSpPr/>
          <p:nvPr userDrawn="1"/>
        </p:nvSpPr>
        <p:spPr>
          <a:xfrm>
            <a:off x="0" y="3429000"/>
            <a:ext cx="12192000" cy="3429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B08D53C-0009-06DF-0B2C-3033DB6352BC}"/>
              </a:ext>
            </a:extLst>
          </p:cNvPr>
          <p:cNvSpPr/>
          <p:nvPr userDrawn="1"/>
        </p:nvSpPr>
        <p:spPr>
          <a:xfrm>
            <a:off x="0" y="3429000"/>
            <a:ext cx="602166" cy="3429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845E4E12-5331-BC25-5074-089D63FCA5D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6840" y="1972197"/>
            <a:ext cx="1891930" cy="574636"/>
          </a:xfrm>
          <a:prstGeom prst="rect">
            <a:avLst/>
          </a:prstGeom>
        </p:spPr>
      </p:pic>
      <p:sp>
        <p:nvSpPr>
          <p:cNvPr id="14" name="Text Placeholder 10">
            <a:extLst>
              <a:ext uri="{FF2B5EF4-FFF2-40B4-BE49-F238E27FC236}">
                <a16:creationId xmlns:a16="http://schemas.microsoft.com/office/drawing/2014/main" id="{9B972227-A472-EDBF-D8EC-86C323A5A380}"/>
              </a:ext>
            </a:extLst>
          </p:cNvPr>
          <p:cNvSpPr>
            <a:spLocks noGrp="1"/>
          </p:cNvSpPr>
          <p:nvPr>
            <p:ph type="body" sz="quarter" idx="11" hasCustomPrompt="1"/>
          </p:nvPr>
        </p:nvSpPr>
        <p:spPr>
          <a:xfrm>
            <a:off x="727307" y="4011607"/>
            <a:ext cx="7201210" cy="1617778"/>
          </a:xfrm>
          <a:prstGeom prst="rect">
            <a:avLst/>
          </a:prstGeom>
        </p:spPr>
        <p:txBody>
          <a:bodyPr anchor="b"/>
          <a:lstStyle>
            <a:lvl1pPr marL="0" indent="0">
              <a:lnSpc>
                <a:spcPct val="100000"/>
              </a:lnSpc>
              <a:spcBef>
                <a:spcPts val="0"/>
              </a:spcBef>
              <a:buFontTx/>
              <a:buNone/>
              <a:defRPr sz="4800" b="1">
                <a:solidFill>
                  <a:schemeClr val="bg1"/>
                </a:solidFill>
              </a:defRPr>
            </a:lvl1pPr>
          </a:lstStyle>
          <a:p>
            <a:pPr lvl="0"/>
            <a:r>
              <a:rPr lang="en-US" dirty="0"/>
              <a:t>Click to edit Presentation Title</a:t>
            </a:r>
          </a:p>
        </p:txBody>
      </p:sp>
      <p:sp>
        <p:nvSpPr>
          <p:cNvPr id="15" name="Text Placeholder 23">
            <a:extLst>
              <a:ext uri="{FF2B5EF4-FFF2-40B4-BE49-F238E27FC236}">
                <a16:creationId xmlns:a16="http://schemas.microsoft.com/office/drawing/2014/main" id="{95D361AA-E5BA-2D48-6C8D-446C7E80DE78}"/>
              </a:ext>
            </a:extLst>
          </p:cNvPr>
          <p:cNvSpPr>
            <a:spLocks noGrp="1"/>
          </p:cNvSpPr>
          <p:nvPr>
            <p:ph type="body" sz="quarter" idx="12" hasCustomPrompt="1"/>
          </p:nvPr>
        </p:nvSpPr>
        <p:spPr>
          <a:xfrm>
            <a:off x="727307" y="5827866"/>
            <a:ext cx="10891838" cy="474019"/>
          </a:xfrm>
          <a:prstGeom prst="rect">
            <a:avLst/>
          </a:prstGeom>
        </p:spPr>
        <p:txBody>
          <a:bodyPr/>
          <a:lstStyle>
            <a:lvl1pPr marL="0" indent="0">
              <a:lnSpc>
                <a:spcPct val="100000"/>
              </a:lnSpc>
              <a:spcBef>
                <a:spcPts val="0"/>
              </a:spcBef>
              <a:buFontTx/>
              <a:buNone/>
              <a:defRPr sz="24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5" name="Picture Placeholder 4">
            <a:extLst>
              <a:ext uri="{FF2B5EF4-FFF2-40B4-BE49-F238E27FC236}">
                <a16:creationId xmlns:a16="http://schemas.microsoft.com/office/drawing/2014/main" id="{52560DBD-DA5C-6EC2-30B8-6ABAC3ECE11B}"/>
              </a:ext>
            </a:extLst>
          </p:cNvPr>
          <p:cNvSpPr>
            <a:spLocks noGrp="1"/>
          </p:cNvSpPr>
          <p:nvPr>
            <p:ph type="pic" sz="quarter" idx="13"/>
          </p:nvPr>
        </p:nvSpPr>
        <p:spPr>
          <a:xfrm>
            <a:off x="7342632" y="685800"/>
            <a:ext cx="6720840" cy="6720840"/>
          </a:xfrm>
          <a:prstGeom prst="flowChartConnector">
            <a:avLst/>
          </a:prstGeom>
          <a:solidFill>
            <a:schemeClr val="accent2"/>
          </a:solidFill>
        </p:spPr>
        <p:txBody>
          <a:bodyPr/>
          <a:lstStyle/>
          <a:p>
            <a:r>
              <a:rPr lang="en-US" dirty="0"/>
              <a:t>Click icon to add picture</a:t>
            </a:r>
          </a:p>
        </p:txBody>
      </p:sp>
    </p:spTree>
    <p:extLst>
      <p:ext uri="{BB962C8B-B14F-4D97-AF65-F5344CB8AC3E}">
        <p14:creationId xmlns:p14="http://schemas.microsoft.com/office/powerpoint/2010/main" val="229666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svg="http://schemas.microsoft.com/office/drawing/2016/SVG/main" xmlns:a16="http://schemas.microsoft.com/office/drawing/2014/main">
      <p:transition spd="med">
        <p:fade/>
      </p:transition>
    </mc:Fallback>
  </mc:AlternateContent>
</p:sldLayout>
</file>

<file path=ppt/slideLayouts/slideLayout4.xml><?xml version="1.0" encoding="utf-8"?>
<p:sldLayout xmlns:p14="http://schemas.microsoft.com/office/powerpoint/2010/main" xmlns:mc="http://schemas.openxmlformats.org/markup-compatibility/2006"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matchingName="Divider - Static Photo">
  <p:cSld name="Divider - Static Photo">
    <p:spTree>
      <p:nvGrpSpPr>
        <p:cNvPr id="1" name="Shape 58"/>
        <p:cNvGrpSpPr/>
        <p:nvPr/>
      </p:nvGrpSpPr>
      <p:grpSpPr>
        <a:xfrm>
          <a:off x="0" y="0"/>
          <a:ext cx="0" cy="0"/>
          <a:chOff x="0" y="0"/>
          <a:chExt cx="0" cy="0"/>
        </a:xfrm>
      </p:grpSpPr>
      <p:sp>
        <p:nvSpPr>
          <p:cNvPr id="59" name="Google Shape;59;p15"/>
          <p:cNvSpPr/>
          <p:nvPr/>
        </p:nvSpPr>
        <p:spPr>
          <a:xfrm>
            <a:off x="-11112" y="1"/>
            <a:ext cx="6107200" cy="6172400"/>
          </a:xfrm>
          <a:prstGeom prst="rect">
            <a:avLst/>
          </a:prstGeom>
          <a:solidFill>
            <a:schemeClr val="dk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60" name="Google Shape;60;p15"/>
          <p:cNvSpPr/>
          <p:nvPr/>
        </p:nvSpPr>
        <p:spPr>
          <a:xfrm>
            <a:off x="-11112" y="1"/>
            <a:ext cx="6118400" cy="6858000"/>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61" name="Google Shape;61;p15"/>
          <p:cNvSpPr/>
          <p:nvPr/>
        </p:nvSpPr>
        <p:spPr>
          <a:xfrm rot="5400000">
            <a:off x="1125505" y="1886799"/>
            <a:ext cx="6858000" cy="30844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62" name="Google Shape;62;p15"/>
          <p:cNvSpPr/>
          <p:nvPr/>
        </p:nvSpPr>
        <p:spPr>
          <a:xfrm>
            <a:off x="6096000" y="0"/>
            <a:ext cx="6096000" cy="6858000"/>
          </a:xfrm>
          <a:prstGeom prst="rect">
            <a:avLst/>
          </a:prstGeom>
          <a:solidFill>
            <a:schemeClr val="dk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pic>
        <p:nvPicPr>
          <p:cNvPr id="63" name="Google Shape;63;p15"/>
          <p:cNvPicPr preferRelativeResize="0"/>
          <p:nvPr/>
        </p:nvPicPr>
        <p:blipFill rotWithShape="1">
          <a:blip r:embed="rId2">
            <a:alphaModFix/>
          </a:blip>
          <a:srcRect r="-2312" b="-270"/>
          <a:stretch/>
        </p:blipFill>
        <p:spPr>
          <a:xfrm rot="412032" flipH="1">
            <a:off x="-380928" y="92"/>
            <a:ext cx="6858000" cy="6858000"/>
          </a:xfrm>
          <a:prstGeom prst="ellipse">
            <a:avLst/>
          </a:prstGeom>
          <a:noFill/>
          <a:ln>
            <a:noFill/>
          </a:ln>
        </p:spPr>
      </p:pic>
      <p:sp>
        <p:nvSpPr>
          <p:cNvPr id="64" name="Google Shape;64;p15"/>
          <p:cNvSpPr txBox="1">
            <a:spLocks noGrp="1"/>
          </p:cNvSpPr>
          <p:nvPr>
            <p:ph type="sldNum" idx="12"/>
          </p:nvPr>
        </p:nvSpPr>
        <p:spPr>
          <a:xfrm>
            <a:off x="9067800" y="6553201"/>
            <a:ext cx="2844800" cy="2288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067">
                <a:solidFill>
                  <a:schemeClr val="lt1"/>
                </a:solidFill>
                <a:latin typeface="Calibri"/>
                <a:ea typeface="Calibri"/>
                <a:cs typeface="Calibri"/>
                <a:sym typeface="Calibri"/>
              </a:defRPr>
            </a:lvl1pPr>
            <a:lvl2pPr marL="0" lvl="1" indent="0" algn="r">
              <a:spcBef>
                <a:spcPts val="0"/>
              </a:spcBef>
              <a:buNone/>
              <a:defRPr sz="1067">
                <a:solidFill>
                  <a:schemeClr val="lt1"/>
                </a:solidFill>
                <a:latin typeface="Calibri"/>
                <a:ea typeface="Calibri"/>
                <a:cs typeface="Calibri"/>
                <a:sym typeface="Calibri"/>
              </a:defRPr>
            </a:lvl2pPr>
            <a:lvl3pPr marL="0" lvl="2" indent="0" algn="r">
              <a:spcBef>
                <a:spcPts val="0"/>
              </a:spcBef>
              <a:buNone/>
              <a:defRPr sz="1067">
                <a:solidFill>
                  <a:schemeClr val="lt1"/>
                </a:solidFill>
                <a:latin typeface="Calibri"/>
                <a:ea typeface="Calibri"/>
                <a:cs typeface="Calibri"/>
                <a:sym typeface="Calibri"/>
              </a:defRPr>
            </a:lvl3pPr>
            <a:lvl4pPr marL="0" lvl="3" indent="0" algn="r">
              <a:spcBef>
                <a:spcPts val="0"/>
              </a:spcBef>
              <a:buNone/>
              <a:defRPr sz="1067">
                <a:solidFill>
                  <a:schemeClr val="lt1"/>
                </a:solidFill>
                <a:latin typeface="Calibri"/>
                <a:ea typeface="Calibri"/>
                <a:cs typeface="Calibri"/>
                <a:sym typeface="Calibri"/>
              </a:defRPr>
            </a:lvl4pPr>
            <a:lvl5pPr marL="0" lvl="4" indent="0" algn="r">
              <a:spcBef>
                <a:spcPts val="0"/>
              </a:spcBef>
              <a:buNone/>
              <a:defRPr sz="1067">
                <a:solidFill>
                  <a:schemeClr val="lt1"/>
                </a:solidFill>
                <a:latin typeface="Calibri"/>
                <a:ea typeface="Calibri"/>
                <a:cs typeface="Calibri"/>
                <a:sym typeface="Calibri"/>
              </a:defRPr>
            </a:lvl5pPr>
            <a:lvl6pPr marL="0" lvl="5" indent="0" algn="r">
              <a:spcBef>
                <a:spcPts val="0"/>
              </a:spcBef>
              <a:buNone/>
              <a:defRPr sz="1067">
                <a:solidFill>
                  <a:schemeClr val="lt1"/>
                </a:solidFill>
                <a:latin typeface="Calibri"/>
                <a:ea typeface="Calibri"/>
                <a:cs typeface="Calibri"/>
                <a:sym typeface="Calibri"/>
              </a:defRPr>
            </a:lvl6pPr>
            <a:lvl7pPr marL="0" lvl="6" indent="0" algn="r">
              <a:spcBef>
                <a:spcPts val="0"/>
              </a:spcBef>
              <a:buNone/>
              <a:defRPr sz="1067">
                <a:solidFill>
                  <a:schemeClr val="lt1"/>
                </a:solidFill>
                <a:latin typeface="Calibri"/>
                <a:ea typeface="Calibri"/>
                <a:cs typeface="Calibri"/>
                <a:sym typeface="Calibri"/>
              </a:defRPr>
            </a:lvl7pPr>
            <a:lvl8pPr marL="0" lvl="7" indent="0" algn="r">
              <a:spcBef>
                <a:spcPts val="0"/>
              </a:spcBef>
              <a:buNone/>
              <a:defRPr sz="1067">
                <a:solidFill>
                  <a:schemeClr val="lt1"/>
                </a:solidFill>
                <a:latin typeface="Calibri"/>
                <a:ea typeface="Calibri"/>
                <a:cs typeface="Calibri"/>
                <a:sym typeface="Calibri"/>
              </a:defRPr>
            </a:lvl8pPr>
            <a:lvl9pPr marL="0" lvl="8" indent="0" algn="r">
              <a:spcBef>
                <a:spcPts val="0"/>
              </a:spcBef>
              <a:buNone/>
              <a:defRPr sz="1067">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
        <p:nvSpPr>
          <p:cNvPr id="65" name="Google Shape;65;p15"/>
          <p:cNvSpPr/>
          <p:nvPr/>
        </p:nvSpPr>
        <p:spPr>
          <a:xfrm>
            <a:off x="0" y="0"/>
            <a:ext cx="12192000" cy="6858000"/>
          </a:xfrm>
          <a:prstGeom prst="rect">
            <a:avLst/>
          </a:prstGeom>
          <a:no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66" name="Google Shape;66;p15"/>
          <p:cNvSpPr txBox="1">
            <a:spLocks noGrp="1"/>
          </p:cNvSpPr>
          <p:nvPr>
            <p:ph type="body" idx="1"/>
          </p:nvPr>
        </p:nvSpPr>
        <p:spPr>
          <a:xfrm>
            <a:off x="7617833" y="1600201"/>
            <a:ext cx="3833200" cy="4572000"/>
          </a:xfrm>
          <a:prstGeom prst="rect">
            <a:avLst/>
          </a:prstGeom>
          <a:noFill/>
          <a:ln>
            <a:noFill/>
          </a:ln>
        </p:spPr>
        <p:txBody>
          <a:bodyPr spcFirstLastPara="1" wrap="square" lIns="68575" tIns="34275" rIns="68575" bIns="34275" anchor="ctr" anchorCtr="0">
            <a:noAutofit/>
          </a:bodyPr>
          <a:lstStyle>
            <a:lvl1pPr marL="609585" marR="0" lvl="0" indent="-304792" algn="ctr">
              <a:lnSpc>
                <a:spcPct val="90000"/>
              </a:lnSpc>
              <a:spcBef>
                <a:spcPts val="1067"/>
              </a:spcBef>
              <a:spcAft>
                <a:spcPts val="0"/>
              </a:spcAft>
              <a:buClr>
                <a:schemeClr val="lt1"/>
              </a:buClr>
              <a:buSzPts val="3600"/>
              <a:buFont typeface="Arial"/>
              <a:buNone/>
              <a:defRPr sz="4800" b="1" i="0" u="none" strike="noStrike" cap="none">
                <a:solidFill>
                  <a:schemeClr val="lt1"/>
                </a:solidFill>
                <a:latin typeface="Calibri"/>
                <a:ea typeface="Calibri"/>
                <a:cs typeface="Calibri"/>
                <a:sym typeface="Calibri"/>
              </a:defRPr>
            </a:lvl1pPr>
            <a:lvl2pPr marL="1219170" marR="0" lvl="1" indent="-457189" algn="l">
              <a:lnSpc>
                <a:spcPct val="90000"/>
              </a:lnSpc>
              <a:spcBef>
                <a:spcPts val="533"/>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828754" marR="0" lvl="2" indent="-431789" algn="l">
              <a:lnSpc>
                <a:spcPct val="90000"/>
              </a:lnSpc>
              <a:spcBef>
                <a:spcPts val="533"/>
              </a:spcBef>
              <a:spcAft>
                <a:spcPts val="0"/>
              </a:spcAft>
              <a:buClr>
                <a:schemeClr val="lt1"/>
              </a:buClr>
              <a:buSzPts val="1500"/>
              <a:buFont typeface="Arial"/>
              <a:buChar char="•"/>
              <a:defRPr sz="2000" b="0" i="0" u="none" strike="noStrike" cap="none">
                <a:solidFill>
                  <a:schemeClr val="lt1"/>
                </a:solidFill>
                <a:latin typeface="Calibri"/>
                <a:ea typeface="Calibri"/>
                <a:cs typeface="Calibri"/>
                <a:sym typeface="Calibri"/>
              </a:defRPr>
            </a:lvl3pPr>
            <a:lvl4pPr marL="2438339" marR="0" lvl="3" indent="-423323" algn="l">
              <a:lnSpc>
                <a:spcPct val="90000"/>
              </a:lnSpc>
              <a:spcBef>
                <a:spcPts val="533"/>
              </a:spcBef>
              <a:spcAft>
                <a:spcPts val="0"/>
              </a:spcAft>
              <a:buClr>
                <a:schemeClr val="lt1"/>
              </a:buClr>
              <a:buSzPts val="1400"/>
              <a:buFont typeface="Arial"/>
              <a:buChar char="•"/>
              <a:defRPr sz="1867" b="0" i="0" u="none" strike="noStrike" cap="none">
                <a:solidFill>
                  <a:schemeClr val="lt1"/>
                </a:solidFill>
                <a:latin typeface="Calibri"/>
                <a:ea typeface="Calibri"/>
                <a:cs typeface="Calibri"/>
                <a:sym typeface="Calibri"/>
              </a:defRPr>
            </a:lvl4pPr>
            <a:lvl5pPr marL="3047924" marR="0" lvl="4" indent="-423323" algn="l">
              <a:lnSpc>
                <a:spcPct val="90000"/>
              </a:lnSpc>
              <a:spcBef>
                <a:spcPts val="533"/>
              </a:spcBef>
              <a:spcAft>
                <a:spcPts val="0"/>
              </a:spcAft>
              <a:buClr>
                <a:schemeClr val="lt1"/>
              </a:buClr>
              <a:buSzPts val="1400"/>
              <a:buFont typeface="Arial"/>
              <a:buChar char="•"/>
              <a:defRPr sz="1867" b="0" i="0" u="none" strike="noStrike" cap="none">
                <a:solidFill>
                  <a:schemeClr val="lt1"/>
                </a:solidFill>
                <a:latin typeface="Calibri"/>
                <a:ea typeface="Calibri"/>
                <a:cs typeface="Calibri"/>
                <a:sym typeface="Calibri"/>
              </a:defRPr>
            </a:lvl5pPr>
            <a:lvl6pPr marL="3657509" marR="0" lvl="5"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67" name="Google Shape;67;p15"/>
          <p:cNvPicPr preferRelativeResize="0"/>
          <p:nvPr/>
        </p:nvPicPr>
        <p:blipFill rotWithShape="1">
          <a:blip r:embed="rId3">
            <a:alphaModFix/>
          </a:blip>
          <a:srcRect/>
          <a:stretch/>
        </p:blipFill>
        <p:spPr>
          <a:xfrm>
            <a:off x="4381500" y="-669448"/>
            <a:ext cx="3429000" cy="3429000"/>
          </a:xfrm>
          <a:prstGeom prst="rect">
            <a:avLst/>
          </a:prstGeom>
          <a:noFill/>
          <a:ln>
            <a:noFill/>
          </a:ln>
        </p:spPr>
      </p:pic>
    </p:spTree>
    <p:extLst>
      <p:ext uri="{BB962C8B-B14F-4D97-AF65-F5344CB8AC3E}">
        <p14:creationId xmlns:p14="http://schemas.microsoft.com/office/powerpoint/2010/main" val="153836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p14="http://schemas.microsoft.com/office/powerpoint/2010/main" xmlns:mc="http://schemas.openxmlformats.org/markup-compatibility/2006"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matchingName="Title and Content - Wide">
  <p:cSld name="Title and Content - Wide">
    <p:spTree>
      <p:nvGrpSpPr>
        <p:cNvPr id="1" name="Shape 193"/>
        <p:cNvGrpSpPr/>
        <p:nvPr/>
      </p:nvGrpSpPr>
      <p:grpSpPr>
        <a:xfrm>
          <a:off x="0" y="0"/>
          <a:ext cx="0" cy="0"/>
          <a:chOff x="0" y="0"/>
          <a:chExt cx="0" cy="0"/>
        </a:xfrm>
      </p:grpSpPr>
      <p:sp>
        <p:nvSpPr>
          <p:cNvPr id="194" name="Google Shape;194;p31"/>
          <p:cNvSpPr/>
          <p:nvPr/>
        </p:nvSpPr>
        <p:spPr>
          <a:xfrm rot="-5400000">
            <a:off x="5408997" y="-5415936"/>
            <a:ext cx="1371600" cy="12194800"/>
          </a:xfrm>
          <a:prstGeom prst="rect">
            <a:avLst/>
          </a:prstGeom>
          <a:solidFill>
            <a:schemeClr val="dk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sp>
        <p:nvSpPr>
          <p:cNvPr id="195" name="Google Shape;195;p31"/>
          <p:cNvSpPr txBox="1">
            <a:spLocks noGrp="1"/>
          </p:cNvSpPr>
          <p:nvPr>
            <p:ph type="sldNum" idx="12"/>
          </p:nvPr>
        </p:nvSpPr>
        <p:spPr>
          <a:xfrm>
            <a:off x="9067800" y="6553201"/>
            <a:ext cx="2844800" cy="228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263A"/>
              </a:buClr>
              <a:buSzPts val="800"/>
              <a:buFont typeface="Calibri"/>
              <a:buNone/>
              <a:defRPr sz="1067" b="0" i="0" u="none" strike="noStrike" cap="none">
                <a:solidFill>
                  <a:srgbClr val="00263A"/>
                </a:solidFill>
                <a:latin typeface="Calibri"/>
                <a:ea typeface="Calibri"/>
                <a:cs typeface="Calibri"/>
                <a:sym typeface="Calibri"/>
              </a:defRPr>
            </a:lvl1pPr>
            <a:lvl2pPr marL="0" marR="0" lvl="1" indent="0" algn="r">
              <a:lnSpc>
                <a:spcPct val="100000"/>
              </a:lnSpc>
              <a:spcBef>
                <a:spcPts val="0"/>
              </a:spcBef>
              <a:spcAft>
                <a:spcPts val="0"/>
              </a:spcAft>
              <a:buClr>
                <a:srgbClr val="00263A"/>
              </a:buClr>
              <a:buSzPts val="800"/>
              <a:buFont typeface="Calibri"/>
              <a:buNone/>
              <a:defRPr sz="1067" b="0" i="0" u="none" strike="noStrike" cap="none">
                <a:solidFill>
                  <a:srgbClr val="00263A"/>
                </a:solidFill>
                <a:latin typeface="Calibri"/>
                <a:ea typeface="Calibri"/>
                <a:cs typeface="Calibri"/>
                <a:sym typeface="Calibri"/>
              </a:defRPr>
            </a:lvl2pPr>
            <a:lvl3pPr marL="0" marR="0" lvl="2" indent="0" algn="r">
              <a:lnSpc>
                <a:spcPct val="100000"/>
              </a:lnSpc>
              <a:spcBef>
                <a:spcPts val="0"/>
              </a:spcBef>
              <a:spcAft>
                <a:spcPts val="0"/>
              </a:spcAft>
              <a:buClr>
                <a:srgbClr val="00263A"/>
              </a:buClr>
              <a:buSzPts val="800"/>
              <a:buFont typeface="Calibri"/>
              <a:buNone/>
              <a:defRPr sz="1067" b="0" i="0" u="none" strike="noStrike" cap="none">
                <a:solidFill>
                  <a:srgbClr val="00263A"/>
                </a:solidFill>
                <a:latin typeface="Calibri"/>
                <a:ea typeface="Calibri"/>
                <a:cs typeface="Calibri"/>
                <a:sym typeface="Calibri"/>
              </a:defRPr>
            </a:lvl3pPr>
            <a:lvl4pPr marL="0" marR="0" lvl="3" indent="0" algn="r">
              <a:lnSpc>
                <a:spcPct val="100000"/>
              </a:lnSpc>
              <a:spcBef>
                <a:spcPts val="0"/>
              </a:spcBef>
              <a:spcAft>
                <a:spcPts val="0"/>
              </a:spcAft>
              <a:buClr>
                <a:srgbClr val="00263A"/>
              </a:buClr>
              <a:buSzPts val="800"/>
              <a:buFont typeface="Calibri"/>
              <a:buNone/>
              <a:defRPr sz="1067" b="0" i="0" u="none" strike="noStrike" cap="none">
                <a:solidFill>
                  <a:srgbClr val="00263A"/>
                </a:solidFill>
                <a:latin typeface="Calibri"/>
                <a:ea typeface="Calibri"/>
                <a:cs typeface="Calibri"/>
                <a:sym typeface="Calibri"/>
              </a:defRPr>
            </a:lvl4pPr>
            <a:lvl5pPr marL="0" marR="0" lvl="4" indent="0" algn="r">
              <a:lnSpc>
                <a:spcPct val="100000"/>
              </a:lnSpc>
              <a:spcBef>
                <a:spcPts val="0"/>
              </a:spcBef>
              <a:spcAft>
                <a:spcPts val="0"/>
              </a:spcAft>
              <a:buClr>
                <a:srgbClr val="00263A"/>
              </a:buClr>
              <a:buSzPts val="800"/>
              <a:buFont typeface="Calibri"/>
              <a:buNone/>
              <a:defRPr sz="1067" b="0" i="0" u="none" strike="noStrike" cap="none">
                <a:solidFill>
                  <a:srgbClr val="00263A"/>
                </a:solidFill>
                <a:latin typeface="Calibri"/>
                <a:ea typeface="Calibri"/>
                <a:cs typeface="Calibri"/>
                <a:sym typeface="Calibri"/>
              </a:defRPr>
            </a:lvl5pPr>
            <a:lvl6pPr marL="0" marR="0" lvl="5" indent="0" algn="r">
              <a:lnSpc>
                <a:spcPct val="100000"/>
              </a:lnSpc>
              <a:spcBef>
                <a:spcPts val="0"/>
              </a:spcBef>
              <a:spcAft>
                <a:spcPts val="0"/>
              </a:spcAft>
              <a:buClr>
                <a:srgbClr val="00263A"/>
              </a:buClr>
              <a:buSzPts val="800"/>
              <a:buFont typeface="Calibri"/>
              <a:buNone/>
              <a:defRPr sz="1067" b="0" i="0" u="none" strike="noStrike" cap="none">
                <a:solidFill>
                  <a:srgbClr val="00263A"/>
                </a:solidFill>
                <a:latin typeface="Calibri"/>
                <a:ea typeface="Calibri"/>
                <a:cs typeface="Calibri"/>
                <a:sym typeface="Calibri"/>
              </a:defRPr>
            </a:lvl6pPr>
            <a:lvl7pPr marL="0" marR="0" lvl="6" indent="0" algn="r">
              <a:lnSpc>
                <a:spcPct val="100000"/>
              </a:lnSpc>
              <a:spcBef>
                <a:spcPts val="0"/>
              </a:spcBef>
              <a:spcAft>
                <a:spcPts val="0"/>
              </a:spcAft>
              <a:buClr>
                <a:srgbClr val="00263A"/>
              </a:buClr>
              <a:buSzPts val="800"/>
              <a:buFont typeface="Calibri"/>
              <a:buNone/>
              <a:defRPr sz="1067" b="0" i="0" u="none" strike="noStrike" cap="none">
                <a:solidFill>
                  <a:srgbClr val="00263A"/>
                </a:solidFill>
                <a:latin typeface="Calibri"/>
                <a:ea typeface="Calibri"/>
                <a:cs typeface="Calibri"/>
                <a:sym typeface="Calibri"/>
              </a:defRPr>
            </a:lvl7pPr>
            <a:lvl8pPr marL="0" marR="0" lvl="7" indent="0" algn="r">
              <a:lnSpc>
                <a:spcPct val="100000"/>
              </a:lnSpc>
              <a:spcBef>
                <a:spcPts val="0"/>
              </a:spcBef>
              <a:spcAft>
                <a:spcPts val="0"/>
              </a:spcAft>
              <a:buClr>
                <a:srgbClr val="00263A"/>
              </a:buClr>
              <a:buSzPts val="800"/>
              <a:buFont typeface="Calibri"/>
              <a:buNone/>
              <a:defRPr sz="1067" b="0" i="0" u="none" strike="noStrike" cap="none">
                <a:solidFill>
                  <a:srgbClr val="00263A"/>
                </a:solidFill>
                <a:latin typeface="Calibri"/>
                <a:ea typeface="Calibri"/>
                <a:cs typeface="Calibri"/>
                <a:sym typeface="Calibri"/>
              </a:defRPr>
            </a:lvl8pPr>
            <a:lvl9pPr marL="0" marR="0" lvl="8" indent="0" algn="r">
              <a:lnSpc>
                <a:spcPct val="100000"/>
              </a:lnSpc>
              <a:spcBef>
                <a:spcPts val="0"/>
              </a:spcBef>
              <a:spcAft>
                <a:spcPts val="0"/>
              </a:spcAft>
              <a:buClr>
                <a:srgbClr val="00263A"/>
              </a:buClr>
              <a:buSzPts val="800"/>
              <a:buFont typeface="Calibri"/>
              <a:buNone/>
              <a:defRPr sz="1067" b="0" i="0" u="none" strike="noStrike" cap="none">
                <a:solidFill>
                  <a:srgbClr val="00263A"/>
                </a:solidFill>
                <a:latin typeface="Calibri"/>
                <a:ea typeface="Calibri"/>
                <a:cs typeface="Calibri"/>
                <a:sym typeface="Calibri"/>
              </a:defRPr>
            </a:lvl9pPr>
          </a:lstStyle>
          <a:p>
            <a:fld id="{00000000-1234-1234-1234-123412341234}" type="slidenum">
              <a:rPr lang="en" smtClean="0"/>
              <a:pPr/>
              <a:t>‹#›</a:t>
            </a:fld>
            <a:endParaRPr lang="en"/>
          </a:p>
        </p:txBody>
      </p:sp>
      <p:sp>
        <p:nvSpPr>
          <p:cNvPr id="196" name="Google Shape;196;p31"/>
          <p:cNvSpPr txBox="1">
            <a:spLocks noGrp="1"/>
          </p:cNvSpPr>
          <p:nvPr>
            <p:ph type="title"/>
          </p:nvPr>
        </p:nvSpPr>
        <p:spPr>
          <a:xfrm>
            <a:off x="277809" y="127323"/>
            <a:ext cx="11631200" cy="1161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lt1"/>
              </a:buClr>
              <a:buSzPts val="3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867"/>
            </a:lvl2pPr>
            <a:lvl3pPr lvl="2">
              <a:spcBef>
                <a:spcPts val="0"/>
              </a:spcBef>
              <a:spcAft>
                <a:spcPts val="0"/>
              </a:spcAft>
              <a:buSzPts val="1100"/>
              <a:buNone/>
              <a:defRPr sz="1867"/>
            </a:lvl3pPr>
            <a:lvl4pPr lvl="3">
              <a:spcBef>
                <a:spcPts val="0"/>
              </a:spcBef>
              <a:spcAft>
                <a:spcPts val="0"/>
              </a:spcAft>
              <a:buSzPts val="1100"/>
              <a:buNone/>
              <a:defRPr sz="1867"/>
            </a:lvl4pPr>
            <a:lvl5pPr lvl="4">
              <a:spcBef>
                <a:spcPts val="0"/>
              </a:spcBef>
              <a:spcAft>
                <a:spcPts val="0"/>
              </a:spcAft>
              <a:buSzPts val="1100"/>
              <a:buNone/>
              <a:defRPr sz="1867"/>
            </a:lvl5pPr>
            <a:lvl6pPr lvl="5">
              <a:spcBef>
                <a:spcPts val="0"/>
              </a:spcBef>
              <a:spcAft>
                <a:spcPts val="0"/>
              </a:spcAft>
              <a:buSzPts val="1100"/>
              <a:buNone/>
              <a:defRPr sz="1867"/>
            </a:lvl6pPr>
            <a:lvl7pPr lvl="6">
              <a:spcBef>
                <a:spcPts val="0"/>
              </a:spcBef>
              <a:spcAft>
                <a:spcPts val="0"/>
              </a:spcAft>
              <a:buSzPts val="1100"/>
              <a:buNone/>
              <a:defRPr sz="1867"/>
            </a:lvl7pPr>
            <a:lvl8pPr lvl="7">
              <a:spcBef>
                <a:spcPts val="0"/>
              </a:spcBef>
              <a:spcAft>
                <a:spcPts val="0"/>
              </a:spcAft>
              <a:buSzPts val="1100"/>
              <a:buNone/>
              <a:defRPr sz="1867"/>
            </a:lvl8pPr>
            <a:lvl9pPr lvl="8">
              <a:spcBef>
                <a:spcPts val="0"/>
              </a:spcBef>
              <a:spcAft>
                <a:spcPts val="0"/>
              </a:spcAft>
              <a:buSzPts val="1100"/>
              <a:buNone/>
              <a:defRPr sz="1867"/>
            </a:lvl9pPr>
          </a:lstStyle>
          <a:p>
            <a:endParaRPr/>
          </a:p>
        </p:txBody>
      </p:sp>
      <p:sp>
        <p:nvSpPr>
          <p:cNvPr id="197" name="Google Shape;197;p31"/>
          <p:cNvSpPr/>
          <p:nvPr/>
        </p:nvSpPr>
        <p:spPr>
          <a:xfrm>
            <a:off x="0" y="0"/>
            <a:ext cx="12192000" cy="6858000"/>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sp>
        <p:nvSpPr>
          <p:cNvPr id="198" name="Google Shape;198;p31"/>
          <p:cNvSpPr txBox="1">
            <a:spLocks noGrp="1"/>
          </p:cNvSpPr>
          <p:nvPr>
            <p:ph type="body" idx="1"/>
          </p:nvPr>
        </p:nvSpPr>
        <p:spPr>
          <a:xfrm>
            <a:off x="277813" y="1737360"/>
            <a:ext cx="11631200" cy="4572000"/>
          </a:xfrm>
          <a:prstGeom prst="rect">
            <a:avLst/>
          </a:prstGeom>
          <a:noFill/>
          <a:ln>
            <a:noFill/>
          </a:ln>
        </p:spPr>
        <p:txBody>
          <a:bodyPr spcFirstLastPara="1" wrap="square" lIns="68575" tIns="34275" rIns="68575" bIns="34275" anchor="t" anchorCtr="0">
            <a:noAutofit/>
          </a:bodyPr>
          <a:lstStyle>
            <a:lvl1pPr marL="609585" marR="0" lvl="0" indent="-482588" algn="l">
              <a:lnSpc>
                <a:spcPct val="90000"/>
              </a:lnSpc>
              <a:spcBef>
                <a:spcPts val="6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74121" algn="l">
              <a:lnSpc>
                <a:spcPct val="90000"/>
              </a:lnSpc>
              <a:spcBef>
                <a:spcPts val="667"/>
              </a:spcBef>
              <a:spcAft>
                <a:spcPts val="0"/>
              </a:spcAft>
              <a:buClr>
                <a:schemeClr val="dk1"/>
              </a:buClr>
              <a:buSzPts val="2000"/>
              <a:buFont typeface="Calibri"/>
              <a:buChar char="–"/>
              <a:defRPr sz="2667" b="0" i="0" u="none" strike="noStrike" cap="none">
                <a:solidFill>
                  <a:schemeClr val="dk1"/>
                </a:solidFill>
                <a:latin typeface="Calibri"/>
                <a:ea typeface="Calibri"/>
                <a:cs typeface="Calibri"/>
                <a:sym typeface="Calibri"/>
              </a:defRPr>
            </a:lvl2pPr>
            <a:lvl3pPr marL="1828754" marR="0" lvl="2" indent="-457189" algn="l">
              <a:lnSpc>
                <a:spcPct val="90000"/>
              </a:lnSpc>
              <a:spcBef>
                <a:spcPts val="667"/>
              </a:spcBef>
              <a:spcAft>
                <a:spcPts val="0"/>
              </a:spcAft>
              <a:buClr>
                <a:schemeClr val="dk1"/>
              </a:buClr>
              <a:buSzPts val="1800"/>
              <a:buFont typeface="Calibri"/>
              <a:buChar char="–"/>
              <a:defRPr sz="2400" b="0" i="0" u="none" strike="noStrike" cap="none">
                <a:solidFill>
                  <a:schemeClr val="dk1"/>
                </a:solidFill>
                <a:latin typeface="Calibri"/>
                <a:ea typeface="Calibri"/>
                <a:cs typeface="Calibri"/>
                <a:sym typeface="Calibri"/>
              </a:defRPr>
            </a:lvl3pPr>
            <a:lvl4pPr marL="2438339" marR="0" lvl="3" indent="-448722" algn="l">
              <a:lnSpc>
                <a:spcPct val="90000"/>
              </a:lnSpc>
              <a:spcBef>
                <a:spcPts val="667"/>
              </a:spcBef>
              <a:spcAft>
                <a:spcPts val="0"/>
              </a:spcAft>
              <a:buClr>
                <a:schemeClr val="dk1"/>
              </a:buClr>
              <a:buSzPts val="1700"/>
              <a:buFont typeface="Calibri"/>
              <a:buChar char="–"/>
              <a:defRPr sz="2267" b="0" i="0" u="none" strike="noStrike" cap="none">
                <a:solidFill>
                  <a:schemeClr val="dk1"/>
                </a:solidFill>
                <a:latin typeface="Calibri"/>
                <a:ea typeface="Calibri"/>
                <a:cs typeface="Calibri"/>
                <a:sym typeface="Calibri"/>
              </a:defRPr>
            </a:lvl4pPr>
            <a:lvl5pPr marL="3047924" marR="0" lvl="4" indent="-431789" algn="l">
              <a:lnSpc>
                <a:spcPct val="90000"/>
              </a:lnSpc>
              <a:spcBef>
                <a:spcPts val="667"/>
              </a:spcBef>
              <a:spcAft>
                <a:spcPts val="0"/>
              </a:spcAft>
              <a:buClr>
                <a:schemeClr val="dk1"/>
              </a:buClr>
              <a:buSzPts val="1500"/>
              <a:buFont typeface="Calibri"/>
              <a:buChar char="–"/>
              <a:defRPr sz="2000" b="0" i="0" u="none" strike="noStrike" cap="none">
                <a:solidFill>
                  <a:schemeClr val="dk1"/>
                </a:solidFill>
                <a:latin typeface="Calibri"/>
                <a:ea typeface="Calibri"/>
                <a:cs typeface="Calibri"/>
                <a:sym typeface="Calibri"/>
              </a:defRPr>
            </a:lvl5pPr>
            <a:lvl6pPr marL="3657509" marR="0" lvl="5" indent="-423323" algn="l">
              <a:lnSpc>
                <a:spcPct val="90000"/>
              </a:lnSpc>
              <a:spcBef>
                <a:spcPts val="667"/>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99" name="Google Shape;199;p31"/>
          <p:cNvSpPr/>
          <p:nvPr/>
        </p:nvSpPr>
        <p:spPr>
          <a:xfrm>
            <a:off x="7940232" y="1213659"/>
            <a:ext cx="4254400" cy="153600"/>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1878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Layout>
</file>

<file path=ppt/slideLayouts/slideLayout6.xml><?xml version="1.0" encoding="utf-8"?>
<p:sldLayout xmlns:p14="http://schemas.microsoft.com/office/powerpoint/2010/main" xmlns:mc="http://schemas.openxmlformats.org/markup-compatibility/2006"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matchingName="Title and Content - 2 Column">
  <p:cSld name="Title and Content - 2 Column">
    <p:spTree>
      <p:nvGrpSpPr>
        <p:cNvPr id="1" name="Shape 277"/>
        <p:cNvGrpSpPr/>
        <p:nvPr/>
      </p:nvGrpSpPr>
      <p:grpSpPr>
        <a:xfrm>
          <a:off x="0" y="0"/>
          <a:ext cx="0" cy="0"/>
          <a:chOff x="0" y="0"/>
          <a:chExt cx="0" cy="0"/>
        </a:xfrm>
      </p:grpSpPr>
      <p:sp>
        <p:nvSpPr>
          <p:cNvPr id="278" name="Google Shape;278;p41"/>
          <p:cNvSpPr/>
          <p:nvPr/>
        </p:nvSpPr>
        <p:spPr>
          <a:xfrm rot="-5400000">
            <a:off x="5408997" y="-5415936"/>
            <a:ext cx="1371600" cy="12194800"/>
          </a:xfrm>
          <a:prstGeom prst="rect">
            <a:avLst/>
          </a:prstGeom>
          <a:solidFill>
            <a:schemeClr val="dk1"/>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79" name="Google Shape;279;p41"/>
          <p:cNvSpPr txBox="1">
            <a:spLocks noGrp="1"/>
          </p:cNvSpPr>
          <p:nvPr>
            <p:ph type="sldNum" idx="12"/>
          </p:nvPr>
        </p:nvSpPr>
        <p:spPr>
          <a:xfrm>
            <a:off x="9067800" y="6553201"/>
            <a:ext cx="2844800" cy="2288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280" name="Google Shape;280;p41"/>
          <p:cNvSpPr/>
          <p:nvPr/>
        </p:nvSpPr>
        <p:spPr>
          <a:xfrm>
            <a:off x="0" y="0"/>
            <a:ext cx="12192000" cy="6858000"/>
          </a:xfrm>
          <a:prstGeom prst="rect">
            <a:avLst/>
          </a:prstGeom>
          <a:no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
        <p:nvSpPr>
          <p:cNvPr id="281" name="Google Shape;281;p41"/>
          <p:cNvSpPr txBox="1">
            <a:spLocks noGrp="1"/>
          </p:cNvSpPr>
          <p:nvPr>
            <p:ph type="title"/>
          </p:nvPr>
        </p:nvSpPr>
        <p:spPr>
          <a:xfrm>
            <a:off x="277809" y="127323"/>
            <a:ext cx="11631200" cy="1161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lt1"/>
              </a:buClr>
              <a:buSzPts val="3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867"/>
            </a:lvl2pPr>
            <a:lvl3pPr lvl="2">
              <a:spcBef>
                <a:spcPts val="0"/>
              </a:spcBef>
              <a:spcAft>
                <a:spcPts val="0"/>
              </a:spcAft>
              <a:buSzPts val="1100"/>
              <a:buNone/>
              <a:defRPr sz="1867"/>
            </a:lvl3pPr>
            <a:lvl4pPr lvl="3">
              <a:spcBef>
                <a:spcPts val="0"/>
              </a:spcBef>
              <a:spcAft>
                <a:spcPts val="0"/>
              </a:spcAft>
              <a:buSzPts val="1100"/>
              <a:buNone/>
              <a:defRPr sz="1867"/>
            </a:lvl4pPr>
            <a:lvl5pPr lvl="4">
              <a:spcBef>
                <a:spcPts val="0"/>
              </a:spcBef>
              <a:spcAft>
                <a:spcPts val="0"/>
              </a:spcAft>
              <a:buSzPts val="1100"/>
              <a:buNone/>
              <a:defRPr sz="1867"/>
            </a:lvl5pPr>
            <a:lvl6pPr lvl="5">
              <a:spcBef>
                <a:spcPts val="0"/>
              </a:spcBef>
              <a:spcAft>
                <a:spcPts val="0"/>
              </a:spcAft>
              <a:buSzPts val="1100"/>
              <a:buNone/>
              <a:defRPr sz="1867"/>
            </a:lvl6pPr>
            <a:lvl7pPr lvl="6">
              <a:spcBef>
                <a:spcPts val="0"/>
              </a:spcBef>
              <a:spcAft>
                <a:spcPts val="0"/>
              </a:spcAft>
              <a:buSzPts val="1100"/>
              <a:buNone/>
              <a:defRPr sz="1867"/>
            </a:lvl7pPr>
            <a:lvl8pPr lvl="7">
              <a:spcBef>
                <a:spcPts val="0"/>
              </a:spcBef>
              <a:spcAft>
                <a:spcPts val="0"/>
              </a:spcAft>
              <a:buSzPts val="1100"/>
              <a:buNone/>
              <a:defRPr sz="1867"/>
            </a:lvl8pPr>
            <a:lvl9pPr lvl="8">
              <a:spcBef>
                <a:spcPts val="0"/>
              </a:spcBef>
              <a:spcAft>
                <a:spcPts val="0"/>
              </a:spcAft>
              <a:buSzPts val="1100"/>
              <a:buNone/>
              <a:defRPr sz="1867"/>
            </a:lvl9pPr>
          </a:lstStyle>
          <a:p>
            <a:endParaRPr/>
          </a:p>
        </p:txBody>
      </p:sp>
      <p:sp>
        <p:nvSpPr>
          <p:cNvPr id="282" name="Google Shape;282;p41"/>
          <p:cNvSpPr txBox="1">
            <a:spLocks noGrp="1"/>
          </p:cNvSpPr>
          <p:nvPr>
            <p:ph type="body" idx="1"/>
          </p:nvPr>
        </p:nvSpPr>
        <p:spPr>
          <a:xfrm>
            <a:off x="277813" y="1737360"/>
            <a:ext cx="5696800" cy="4572000"/>
          </a:xfrm>
          <a:prstGeom prst="rect">
            <a:avLst/>
          </a:prstGeom>
          <a:noFill/>
          <a:ln>
            <a:noFill/>
          </a:ln>
        </p:spPr>
        <p:txBody>
          <a:bodyPr spcFirstLastPara="1" wrap="square" lIns="68575" tIns="34275" rIns="68575" bIns="34275" anchor="t" anchorCtr="0">
            <a:noAutofit/>
          </a:bodyPr>
          <a:lstStyle>
            <a:lvl1pPr marL="609585" marR="0" lvl="0" indent="-482588" algn="l">
              <a:lnSpc>
                <a:spcPct val="90000"/>
              </a:lnSpc>
              <a:spcBef>
                <a:spcPts val="6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74121" algn="l">
              <a:lnSpc>
                <a:spcPct val="90000"/>
              </a:lnSpc>
              <a:spcBef>
                <a:spcPts val="667"/>
              </a:spcBef>
              <a:spcAft>
                <a:spcPts val="0"/>
              </a:spcAft>
              <a:buClr>
                <a:schemeClr val="dk1"/>
              </a:buClr>
              <a:buSzPts val="2000"/>
              <a:buFont typeface="Calibri"/>
              <a:buChar char="–"/>
              <a:defRPr sz="2667" b="0" i="0" u="none" strike="noStrike" cap="none">
                <a:solidFill>
                  <a:schemeClr val="dk1"/>
                </a:solidFill>
                <a:latin typeface="Calibri"/>
                <a:ea typeface="Calibri"/>
                <a:cs typeface="Calibri"/>
                <a:sym typeface="Calibri"/>
              </a:defRPr>
            </a:lvl2pPr>
            <a:lvl3pPr marL="1828754" marR="0" lvl="2" indent="-457189" algn="l">
              <a:lnSpc>
                <a:spcPct val="90000"/>
              </a:lnSpc>
              <a:spcBef>
                <a:spcPts val="667"/>
              </a:spcBef>
              <a:spcAft>
                <a:spcPts val="0"/>
              </a:spcAft>
              <a:buClr>
                <a:schemeClr val="dk1"/>
              </a:buClr>
              <a:buSzPts val="1800"/>
              <a:buFont typeface="Calibri"/>
              <a:buChar char="–"/>
              <a:defRPr sz="2400" b="0" i="0" u="none" strike="noStrike" cap="none">
                <a:solidFill>
                  <a:schemeClr val="dk1"/>
                </a:solidFill>
                <a:latin typeface="Calibri"/>
                <a:ea typeface="Calibri"/>
                <a:cs typeface="Calibri"/>
                <a:sym typeface="Calibri"/>
              </a:defRPr>
            </a:lvl3pPr>
            <a:lvl4pPr marL="2438339" marR="0" lvl="3" indent="-448722" algn="l">
              <a:lnSpc>
                <a:spcPct val="90000"/>
              </a:lnSpc>
              <a:spcBef>
                <a:spcPts val="667"/>
              </a:spcBef>
              <a:spcAft>
                <a:spcPts val="0"/>
              </a:spcAft>
              <a:buClr>
                <a:schemeClr val="dk1"/>
              </a:buClr>
              <a:buSzPts val="1700"/>
              <a:buFont typeface="Calibri"/>
              <a:buChar char="–"/>
              <a:defRPr sz="2267" b="0" i="0" u="none" strike="noStrike" cap="none">
                <a:solidFill>
                  <a:schemeClr val="dk1"/>
                </a:solidFill>
                <a:latin typeface="Calibri"/>
                <a:ea typeface="Calibri"/>
                <a:cs typeface="Calibri"/>
                <a:sym typeface="Calibri"/>
              </a:defRPr>
            </a:lvl4pPr>
            <a:lvl5pPr marL="3047924" marR="0" lvl="4" indent="-431789" algn="l">
              <a:lnSpc>
                <a:spcPct val="90000"/>
              </a:lnSpc>
              <a:spcBef>
                <a:spcPts val="667"/>
              </a:spcBef>
              <a:spcAft>
                <a:spcPts val="0"/>
              </a:spcAft>
              <a:buClr>
                <a:schemeClr val="dk1"/>
              </a:buClr>
              <a:buSzPts val="1500"/>
              <a:buFont typeface="Calibri"/>
              <a:buChar char="–"/>
              <a:defRPr sz="2000" b="0" i="0" u="none" strike="noStrike" cap="none">
                <a:solidFill>
                  <a:schemeClr val="dk1"/>
                </a:solidFill>
                <a:latin typeface="Calibri"/>
                <a:ea typeface="Calibri"/>
                <a:cs typeface="Calibri"/>
                <a:sym typeface="Calibri"/>
              </a:defRPr>
            </a:lvl5pPr>
            <a:lvl6pPr marL="3657509" marR="0" lvl="5" indent="-423323" algn="l">
              <a:lnSpc>
                <a:spcPct val="90000"/>
              </a:lnSpc>
              <a:spcBef>
                <a:spcPts val="667"/>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83" name="Google Shape;283;p41"/>
          <p:cNvSpPr txBox="1">
            <a:spLocks noGrp="1"/>
          </p:cNvSpPr>
          <p:nvPr>
            <p:ph type="body" idx="2"/>
          </p:nvPr>
        </p:nvSpPr>
        <p:spPr>
          <a:xfrm>
            <a:off x="6227064" y="1734152"/>
            <a:ext cx="5696800" cy="4572000"/>
          </a:xfrm>
          <a:prstGeom prst="rect">
            <a:avLst/>
          </a:prstGeom>
          <a:noFill/>
          <a:ln>
            <a:noFill/>
          </a:ln>
        </p:spPr>
        <p:txBody>
          <a:bodyPr spcFirstLastPara="1" wrap="square" lIns="68575" tIns="34275" rIns="68575" bIns="34275" anchor="t" anchorCtr="0">
            <a:noAutofit/>
          </a:bodyPr>
          <a:lstStyle>
            <a:lvl1pPr marL="609585" marR="0" lvl="0" indent="-482588" algn="l">
              <a:lnSpc>
                <a:spcPct val="90000"/>
              </a:lnSpc>
              <a:spcBef>
                <a:spcPts val="6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74121" algn="l">
              <a:lnSpc>
                <a:spcPct val="90000"/>
              </a:lnSpc>
              <a:spcBef>
                <a:spcPts val="667"/>
              </a:spcBef>
              <a:spcAft>
                <a:spcPts val="0"/>
              </a:spcAft>
              <a:buClr>
                <a:schemeClr val="dk1"/>
              </a:buClr>
              <a:buSzPts val="2000"/>
              <a:buFont typeface="Calibri"/>
              <a:buChar char="–"/>
              <a:defRPr sz="2667" b="0" i="0" u="none" strike="noStrike" cap="none">
                <a:solidFill>
                  <a:schemeClr val="dk1"/>
                </a:solidFill>
                <a:latin typeface="Calibri"/>
                <a:ea typeface="Calibri"/>
                <a:cs typeface="Calibri"/>
                <a:sym typeface="Calibri"/>
              </a:defRPr>
            </a:lvl2pPr>
            <a:lvl3pPr marL="1828754" marR="0" lvl="2" indent="-457189" algn="l">
              <a:lnSpc>
                <a:spcPct val="90000"/>
              </a:lnSpc>
              <a:spcBef>
                <a:spcPts val="667"/>
              </a:spcBef>
              <a:spcAft>
                <a:spcPts val="0"/>
              </a:spcAft>
              <a:buClr>
                <a:schemeClr val="dk1"/>
              </a:buClr>
              <a:buSzPts val="1800"/>
              <a:buFont typeface="Calibri"/>
              <a:buChar char="–"/>
              <a:defRPr sz="2400" b="0" i="0" u="none" strike="noStrike" cap="none">
                <a:solidFill>
                  <a:schemeClr val="dk1"/>
                </a:solidFill>
                <a:latin typeface="Calibri"/>
                <a:ea typeface="Calibri"/>
                <a:cs typeface="Calibri"/>
                <a:sym typeface="Calibri"/>
              </a:defRPr>
            </a:lvl3pPr>
            <a:lvl4pPr marL="2438339" marR="0" lvl="3" indent="-448722" algn="l">
              <a:lnSpc>
                <a:spcPct val="90000"/>
              </a:lnSpc>
              <a:spcBef>
                <a:spcPts val="667"/>
              </a:spcBef>
              <a:spcAft>
                <a:spcPts val="0"/>
              </a:spcAft>
              <a:buClr>
                <a:schemeClr val="dk1"/>
              </a:buClr>
              <a:buSzPts val="1700"/>
              <a:buFont typeface="Calibri"/>
              <a:buChar char="–"/>
              <a:defRPr sz="2267" b="0" i="0" u="none" strike="noStrike" cap="none">
                <a:solidFill>
                  <a:schemeClr val="dk1"/>
                </a:solidFill>
                <a:latin typeface="Calibri"/>
                <a:ea typeface="Calibri"/>
                <a:cs typeface="Calibri"/>
                <a:sym typeface="Calibri"/>
              </a:defRPr>
            </a:lvl4pPr>
            <a:lvl5pPr marL="3047924" marR="0" lvl="4" indent="-431789" algn="l">
              <a:lnSpc>
                <a:spcPct val="90000"/>
              </a:lnSpc>
              <a:spcBef>
                <a:spcPts val="667"/>
              </a:spcBef>
              <a:spcAft>
                <a:spcPts val="0"/>
              </a:spcAft>
              <a:buClr>
                <a:schemeClr val="dk1"/>
              </a:buClr>
              <a:buSzPts val="1500"/>
              <a:buFont typeface="Calibri"/>
              <a:buChar char="–"/>
              <a:defRPr sz="2000" b="0" i="0" u="none" strike="noStrike" cap="none">
                <a:solidFill>
                  <a:schemeClr val="dk1"/>
                </a:solidFill>
                <a:latin typeface="Calibri"/>
                <a:ea typeface="Calibri"/>
                <a:cs typeface="Calibri"/>
                <a:sym typeface="Calibri"/>
              </a:defRPr>
            </a:lvl5pPr>
            <a:lvl6pPr marL="3657509" marR="0" lvl="5" indent="-423323" algn="l">
              <a:lnSpc>
                <a:spcPct val="90000"/>
              </a:lnSpc>
              <a:spcBef>
                <a:spcPts val="667"/>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84" name="Google Shape;284;p41"/>
          <p:cNvSpPr/>
          <p:nvPr/>
        </p:nvSpPr>
        <p:spPr>
          <a:xfrm>
            <a:off x="7940233" y="1213659"/>
            <a:ext cx="4254400" cy="153600"/>
          </a:xfrm>
          <a:prstGeom prst="rect">
            <a:avLst/>
          </a:prstGeom>
          <a:solidFill>
            <a:schemeClr val="lt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767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itle and Content - W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55EBE7-7BD6-0741-A4DA-CBD08FF6F1CF}"/>
              </a:ext>
            </a:extLst>
          </p:cNvPr>
          <p:cNvSpPr/>
          <p:nvPr userDrawn="1"/>
        </p:nvSpPr>
        <p:spPr>
          <a:xfrm rot="16200000">
            <a:off x="5408900" y="-5415839"/>
            <a:ext cx="1371600" cy="1219460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1" name="Title 1">
            <a:extLst>
              <a:ext uri="{FF2B5EF4-FFF2-40B4-BE49-F238E27FC236}">
                <a16:creationId xmlns:a16="http://schemas.microsoft.com/office/drawing/2014/main" id="{D202B45E-BDCD-144F-8A22-6C636B5053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7" name="Rectangle 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6">
            <a:extLst>
              <a:ext uri="{FF2B5EF4-FFF2-40B4-BE49-F238E27FC236}">
                <a16:creationId xmlns:a16="http://schemas.microsoft.com/office/drawing/2014/main" id="{AB8CFC17-93B0-4A88-BEDE-93E44F7AC947}"/>
              </a:ext>
            </a:extLst>
          </p:cNvPr>
          <p:cNvSpPr>
            <a:spLocks noGrp="1"/>
          </p:cNvSpPr>
          <p:nvPr>
            <p:ph sz="quarter" idx="11" hasCustomPrompt="1"/>
          </p:nvPr>
        </p:nvSpPr>
        <p:spPr>
          <a:xfrm>
            <a:off x="277813" y="1737360"/>
            <a:ext cx="11631168"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B14270B8-1760-AC4E-D3CA-FE1ADCEADECA}"/>
              </a:ext>
            </a:extLst>
          </p:cNvPr>
          <p:cNvSpPr/>
          <p:nvPr userDrawn="1"/>
        </p:nvSpPr>
        <p:spPr>
          <a:xfrm>
            <a:off x="7940232" y="1213658"/>
            <a:ext cx="4254371" cy="1536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62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Layout>
</file>

<file path=ppt/slideLayouts/slideLayout8.xml><?xml version="1.0" encoding="utf-8"?>
<p:sldLayout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1_Title and Content - W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55EBE7-7BD6-0741-A4DA-CBD08FF6F1CF}"/>
              </a:ext>
            </a:extLst>
          </p:cNvPr>
          <p:cNvSpPr/>
          <p:nvPr userDrawn="1"/>
        </p:nvSpPr>
        <p:spPr>
          <a:xfrm rot="16200000">
            <a:off x="3770601" y="-3777538"/>
            <a:ext cx="1371600" cy="891800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11" name="Title 1">
            <a:extLst>
              <a:ext uri="{FF2B5EF4-FFF2-40B4-BE49-F238E27FC236}">
                <a16:creationId xmlns:a16="http://schemas.microsoft.com/office/drawing/2014/main" id="{D202B45E-BDCD-144F-8A22-6C636B505373}"/>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7" name="Rectangle 6"/>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6">
            <a:extLst>
              <a:ext uri="{FF2B5EF4-FFF2-40B4-BE49-F238E27FC236}">
                <a16:creationId xmlns:a16="http://schemas.microsoft.com/office/drawing/2014/main" id="{AB8CFC17-93B0-4A88-BEDE-93E44F7AC947}"/>
              </a:ext>
            </a:extLst>
          </p:cNvPr>
          <p:cNvSpPr>
            <a:spLocks noGrp="1"/>
          </p:cNvSpPr>
          <p:nvPr>
            <p:ph sz="quarter" idx="11" hasCustomPrompt="1"/>
          </p:nvPr>
        </p:nvSpPr>
        <p:spPr>
          <a:xfrm>
            <a:off x="277813" y="1737360"/>
            <a:ext cx="11631168"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B14270B8-1760-AC4E-D3CA-FE1ADCEADECA}"/>
              </a:ext>
            </a:extLst>
          </p:cNvPr>
          <p:cNvSpPr/>
          <p:nvPr userDrawn="1"/>
        </p:nvSpPr>
        <p:spPr>
          <a:xfrm>
            <a:off x="8915400" y="0"/>
            <a:ext cx="122099" cy="1367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8478D11-71F6-E4A8-99E0-4941497E88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45610" y="365697"/>
            <a:ext cx="2436561" cy="740056"/>
          </a:xfrm>
          <a:prstGeom prst="rect">
            <a:avLst/>
          </a:prstGeom>
        </p:spPr>
      </p:pic>
    </p:spTree>
    <p:extLst>
      <p:ext uri="{BB962C8B-B14F-4D97-AF65-F5344CB8AC3E}">
        <p14:creationId xmlns:p14="http://schemas.microsoft.com/office/powerpoint/2010/main" val="134024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p:transition spd="med">
        <p:fade/>
      </p:transition>
    </mc:Fallback>
  </mc:AlternateContent>
</p:sldLayout>
</file>

<file path=ppt/slideLayouts/slideLayout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DFE0B-5AE7-424D-A76E-8F7A25B922A5}"/>
              </a:ext>
            </a:extLst>
          </p:cNvPr>
          <p:cNvSpPr/>
          <p:nvPr userDrawn="1"/>
        </p:nvSpPr>
        <p:spPr>
          <a:xfrm rot="16200000">
            <a:off x="5408899" y="-5415838"/>
            <a:ext cx="1371600" cy="1219460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29206FB-9596-C147-A0A7-52D19B573B03}"/>
              </a:ext>
            </a:extLst>
          </p:cNvPr>
          <p:cNvSpPr>
            <a:spLocks noGrp="1"/>
          </p:cNvSpPr>
          <p:nvPr>
            <p:ph type="sldNum" sz="quarter" idx="10"/>
          </p:nvPr>
        </p:nvSpPr>
        <p:spPr>
          <a:xfrm>
            <a:off x="9067800" y="6553201"/>
            <a:ext cx="2844800" cy="228600"/>
          </a:xfrm>
          <a:prstGeom prst="rect">
            <a:avLst/>
          </a:prstGeom>
        </p:spPr>
        <p:txBody>
          <a:bodyPr/>
          <a:lstStyle/>
          <a:p>
            <a:fld id="{B73F69C2-009F-4240-9724-5B3BAC1E9E06}" type="slidenum">
              <a:rPr lang="en-US" smtClean="0"/>
              <a:pPr/>
              <a:t>‹#›</a:t>
            </a:fld>
            <a:endParaRPr lang="en-US" dirty="0"/>
          </a:p>
        </p:txBody>
      </p:sp>
      <p:sp>
        <p:nvSpPr>
          <p:cNvPr id="8" name="Rectangle 7"/>
          <p:cNvSpPr/>
          <p:nvPr userDrawn="1"/>
        </p:nvSpPr>
        <p:spPr>
          <a:xfrm>
            <a:off x="0" y="0"/>
            <a:ext cx="12192000" cy="685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F9EA89E2-6F6A-1E4B-9FBD-9F4D394A0AE2}"/>
              </a:ext>
            </a:extLst>
          </p:cNvPr>
          <p:cNvSpPr>
            <a:spLocks noGrp="1"/>
          </p:cNvSpPr>
          <p:nvPr>
            <p:ph type="title" hasCustomPrompt="1"/>
          </p:nvPr>
        </p:nvSpPr>
        <p:spPr>
          <a:xfrm>
            <a:off x="277810" y="127322"/>
            <a:ext cx="11631171" cy="1161211"/>
          </a:xfrm>
          <a:prstGeom prst="rect">
            <a:avLst/>
          </a:prstGeom>
        </p:spPr>
        <p:txBody>
          <a:bodyPr anchor="ctr">
            <a:normAutofit/>
          </a:bodyPr>
          <a:lstStyle>
            <a:lvl1pPr algn="l">
              <a:defRPr sz="4000" b="1">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0" name="Content Placeholder 6">
            <a:extLst>
              <a:ext uri="{FF2B5EF4-FFF2-40B4-BE49-F238E27FC236}">
                <a16:creationId xmlns:a16="http://schemas.microsoft.com/office/drawing/2014/main" id="{F4A7E3AB-9B1F-41F6-B867-5B2F3DBE7087}"/>
              </a:ext>
            </a:extLst>
          </p:cNvPr>
          <p:cNvSpPr>
            <a:spLocks noGrp="1"/>
          </p:cNvSpPr>
          <p:nvPr>
            <p:ph sz="quarter" idx="11" hasCustomPrompt="1"/>
          </p:nvPr>
        </p:nvSpPr>
        <p:spPr>
          <a:xfrm>
            <a:off x="277813" y="1737360"/>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a:extLst>
              <a:ext uri="{FF2B5EF4-FFF2-40B4-BE49-F238E27FC236}">
                <a16:creationId xmlns:a16="http://schemas.microsoft.com/office/drawing/2014/main" id="{625AD795-8E9C-4841-A934-2495B90594CE}"/>
              </a:ext>
            </a:extLst>
          </p:cNvPr>
          <p:cNvSpPr>
            <a:spLocks noGrp="1"/>
          </p:cNvSpPr>
          <p:nvPr>
            <p:ph sz="quarter" idx="12" hasCustomPrompt="1"/>
          </p:nvPr>
        </p:nvSpPr>
        <p:spPr>
          <a:xfrm>
            <a:off x="6227064" y="1734152"/>
            <a:ext cx="5696712" cy="4572000"/>
          </a:xfrm>
          <a:prstGeom prst="rect">
            <a:avLst/>
          </a:prstGeom>
        </p:spPr>
        <p:txBody>
          <a:bodyPr anchor="t">
            <a:noAutofit/>
          </a:bodyPr>
          <a:lstStyle>
            <a:lvl1pPr marL="284163" indent="-284163">
              <a:spcBef>
                <a:spcPts val="600"/>
              </a:spcBef>
              <a:spcAft>
                <a:spcPts val="600"/>
              </a:spcAft>
              <a:buFont typeface="Arial" panose="020B0604020202020204" pitchFamily="34" charset="0"/>
              <a:buChar char="•"/>
              <a:defRPr sz="3200"/>
            </a:lvl1pPr>
            <a:lvl2pPr marL="692150" indent="-346075">
              <a:spcBef>
                <a:spcPts val="0"/>
              </a:spcBef>
              <a:spcAft>
                <a:spcPts val="600"/>
              </a:spcAft>
              <a:buFont typeface="Calibri" panose="020F0502020204030204" pitchFamily="34" charset="0"/>
              <a:buChar char="–"/>
              <a:defRPr sz="3000"/>
            </a:lvl2pPr>
            <a:lvl3pPr marL="1025525" indent="-333375">
              <a:spcBef>
                <a:spcPts val="0"/>
              </a:spcBef>
              <a:spcAft>
                <a:spcPts val="600"/>
              </a:spcAft>
              <a:buFont typeface="Calibri" panose="020F0502020204030204" pitchFamily="34" charset="0"/>
              <a:buChar char="–"/>
              <a:defRPr sz="2800"/>
            </a:lvl3pPr>
            <a:lvl4pPr marL="1309688" indent="-284163">
              <a:spcBef>
                <a:spcPts val="0"/>
              </a:spcBef>
              <a:spcAft>
                <a:spcPts val="600"/>
              </a:spcAft>
              <a:buFont typeface="Calibri" panose="020F0502020204030204" pitchFamily="34" charset="0"/>
              <a:buChar char="–"/>
              <a:defRPr sz="2600"/>
            </a:lvl4pPr>
            <a:lvl5pPr marL="1606550" indent="-234950">
              <a:spcBef>
                <a:spcPts val="0"/>
              </a:spcBef>
              <a:spcAft>
                <a:spcPts val="600"/>
              </a:spcAft>
              <a:buFont typeface="Calibri" panose="020F050202020403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2E4EB7E3-3B3A-030A-C4FB-C8D46EABBE3F}"/>
              </a:ext>
            </a:extLst>
          </p:cNvPr>
          <p:cNvSpPr/>
          <p:nvPr userDrawn="1"/>
        </p:nvSpPr>
        <p:spPr>
          <a:xfrm>
            <a:off x="7940233" y="1213658"/>
            <a:ext cx="4254370" cy="1536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30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561243"/>
      </p:ext>
    </p:extLst>
  </p:cSld>
  <p:clrMap bg1="lt1" tx1="dk1" bg2="lt2" tx2="dk2" accent1="accent1" accent2="accent2" accent3="accent3" accent4="accent4" accent5="accent5" accent6="accent6" hlink="hlink" folHlink="folHlink"/>
  <p:sldLayoutIdLst>
    <p:sldLayoutId id="2147483797" r:id="rId1"/>
    <p:sldLayoutId id="2147483829" r:id="rId2"/>
    <p:sldLayoutId id="2147483798" r:id="rId3"/>
    <p:sldLayoutId id="2147483834" r:id="rId4"/>
    <p:sldLayoutId id="2147483835" r:id="rId5"/>
    <p:sldLayoutId id="2147483836" r:id="rId6"/>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9574C-BC47-4F49-8384-F61C223B4511}"/>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 </a:t>
            </a:r>
            <a:endParaRPr lang="en-US" sz="1000" dirty="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45A792AF-116E-2E47-AEF6-69862AF4429B}"/>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A69E6E07-036D-4040-9C4C-E19450FA5B5E}"/>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963893273"/>
      </p:ext>
    </p:extLst>
  </p:cSld>
  <p:clrMap bg1="lt1" tx1="dk1" bg2="lt2" tx2="dk2" accent1="accent1" accent2="accent2" accent3="accent3" accent4="accent4" accent5="accent5" accent6="accent6" hlink="hlink" folHlink="folHlink"/>
  <p:sldLayoutIdLst>
    <p:sldLayoutId id="2147483686" r:id="rId1"/>
    <p:sldLayoutId id="2147483826" r:id="rId2"/>
    <p:sldLayoutId id="2147483734" r:id="rId3"/>
    <p:sldLayoutId id="2147483827" r:id="rId4"/>
    <p:sldLayoutId id="2147483735" r:id="rId5"/>
    <p:sldLayoutId id="2147483817" r:id="rId6"/>
    <p:sldLayoutId id="2147483820" r:id="rId7"/>
    <p:sldLayoutId id="2147483830" r:id="rId8"/>
    <p:sldLayoutId id="2147483831" r:id="rId9"/>
    <p:sldLayoutId id="2147483832" r:id="rId10"/>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FC44BD-0912-07B5-4533-3E38B27A7D66}"/>
              </a:ext>
            </a:extLst>
          </p:cNvPr>
          <p:cNvSpPr txBox="1"/>
          <p:nvPr userDrawn="1"/>
        </p:nvSpPr>
        <p:spPr>
          <a:xfrm>
            <a:off x="270933" y="6550968"/>
            <a:ext cx="3081867" cy="246221"/>
          </a:xfrm>
          <a:prstGeom prst="rect">
            <a:avLst/>
          </a:prstGeom>
          <a:noFill/>
        </p:spPr>
        <p:txBody>
          <a:bodyPr wrap="square" rtlCol="0">
            <a:spAutoFit/>
          </a:bodyPr>
          <a:lstStyle/>
          <a:p>
            <a:pPr algn="l"/>
            <a:r>
              <a:rPr lang="en-US" sz="1000" b="0" baseline="0" dirty="0">
                <a:solidFill>
                  <a:schemeClr val="tx1"/>
                </a:solidFill>
                <a:latin typeface="+mn-lt"/>
                <a:cs typeface="Calibri" panose="020F0502020204030204" pitchFamily="34" charset="0"/>
              </a:rPr>
              <a:t>© Littler Mendelson, P.C.</a:t>
            </a:r>
            <a:endParaRPr lang="en-US" sz="1000" dirty="0">
              <a:solidFill>
                <a:schemeClr val="tx1"/>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B320B142-336F-0536-137B-775FAFABAB11}"/>
              </a:ext>
            </a:extLst>
          </p:cNvPr>
          <p:cNvSpPr/>
          <p:nvPr userDrawn="1"/>
        </p:nvSpPr>
        <p:spPr>
          <a:xfrm>
            <a:off x="5402541" y="6553200"/>
            <a:ext cx="1659429" cy="246221"/>
          </a:xfrm>
          <a:prstGeom prst="rect">
            <a:avLst/>
          </a:prstGeom>
        </p:spPr>
        <p:txBody>
          <a:bodyPr wrap="none">
            <a:spAutoFit/>
          </a:bodyPr>
          <a:lstStyle/>
          <a:p>
            <a:r>
              <a:rPr lang="en-US" sz="1000" b="0" i="0" dirty="0">
                <a:solidFill>
                  <a:schemeClr val="tx1"/>
                </a:solidFill>
                <a:latin typeface="+mn-lt"/>
                <a:cs typeface="Calibri" panose="020F0502020204030204" pitchFamily="34" charset="0"/>
              </a:rPr>
              <a:t>Proprietary and Confidential</a:t>
            </a:r>
          </a:p>
        </p:txBody>
      </p:sp>
      <p:sp>
        <p:nvSpPr>
          <p:cNvPr id="4" name="Slide Number Placeholder 3">
            <a:extLst>
              <a:ext uri="{FF2B5EF4-FFF2-40B4-BE49-F238E27FC236}">
                <a16:creationId xmlns:a16="http://schemas.microsoft.com/office/drawing/2014/main" id="{D6B883C1-ECD6-821A-8A51-36B8FF9FD541}"/>
              </a:ext>
            </a:extLst>
          </p:cNvPr>
          <p:cNvSpPr>
            <a:spLocks noGrp="1"/>
          </p:cNvSpPr>
          <p:nvPr>
            <p:ph type="sldNum" sz="quarter" idx="4"/>
          </p:nvPr>
        </p:nvSpPr>
        <p:spPr>
          <a:xfrm>
            <a:off x="9067800" y="6553201"/>
            <a:ext cx="2844800" cy="228600"/>
          </a:xfrm>
          <a:prstGeom prst="rect">
            <a:avLst/>
          </a:prstGeom>
        </p:spPr>
        <p:txBody>
          <a:bodyPr vert="horz" lIns="91440" tIns="45720" rIns="91440" bIns="45720" rtlCol="0" anchor="ctr"/>
          <a:lstStyle>
            <a:lvl1pPr algn="r">
              <a:defRPr sz="1000">
                <a:solidFill>
                  <a:schemeClr val="tx1"/>
                </a:solidFill>
                <a:latin typeface="+mn-lt"/>
              </a:defRPr>
            </a:lvl1pPr>
          </a:lstStyle>
          <a:p>
            <a:fld id="{B73F69C2-009F-4240-9724-5B3BAC1E9E06}" type="slidenum">
              <a:rPr lang="en-US" smtClean="0"/>
              <a:pPr/>
              <a:t>‹#›</a:t>
            </a:fld>
            <a:endParaRPr lang="en-US" dirty="0"/>
          </a:p>
        </p:txBody>
      </p:sp>
    </p:spTree>
    <p:extLst>
      <p:ext uri="{BB962C8B-B14F-4D97-AF65-F5344CB8AC3E}">
        <p14:creationId xmlns:p14="http://schemas.microsoft.com/office/powerpoint/2010/main" val="3353114794"/>
      </p:ext>
    </p:extLst>
  </p:cSld>
  <p:clrMap bg1="lt1" tx1="dk1" bg2="lt2" tx2="dk2" accent1="accent1" accent2="accent2" accent3="accent3" accent4="accent4" accent5="accent5" accent6="accent6" hlink="hlink" folHlink="folHlink"/>
  <p:sldLayoutIdLst>
    <p:sldLayoutId id="2147483711" r:id="rId1"/>
    <p:sldLayoutId id="2147483825" r:id="rId2"/>
    <p:sldLayoutId id="2147483808" r:id="rId3"/>
    <p:sldLayoutId id="2147483824" r:id="rId4"/>
    <p:sldLayoutId id="2147483822" r:id="rId5"/>
    <p:sldLayoutId id="2147483823" r:id="rId6"/>
    <p:sldLayoutId id="2147483833" r:id="rId7"/>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hyperlink" Target="mailto:MWatson@littler.com" TargetMode="External"/><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1" name="Text Placeholder 20" descr="" title="">
            <a:extLst>
              <a:ext uri="{FF2B5EF4-FFF2-40B4-BE49-F238E27FC236}">
                <a16:creationId xmlns:a16="http://schemas.microsoft.com/office/drawing/2014/main" id="{674B8075-5AC5-E481-2E34-69C168774BE0}"/>
              </a:ext>
            </a:extLst>
          </p:cNvPr>
          <p:cNvSpPr>
            <a:spLocks noGrp="1"/>
          </p:cNvSpPr>
          <p:nvPr>
            <p:ph type="body" sz="quarter" idx="11"/>
          </p:nvPr>
        </p:nvSpPr>
        <p:spPr/>
        <p:txBody>
          <a:bodyPr/>
          <a:lstStyle/>
          <a:p>
            <a:endParaRPr lang="en-US" dirty="0"/>
          </a:p>
          <a:p>
            <a:endParaRPr lang="en-US" dirty="0"/>
          </a:p>
          <a:p>
            <a:r>
              <a:rPr lang="en-US" b="0" dirty="0"/>
              <a:t>Independent Contractor or Employee?</a:t>
            </a:r>
          </a:p>
        </p:txBody>
      </p:sp>
      <p:sp>
        <p:nvSpPr>
          <p:cNvPr id="4" name="Text Placeholder 3" descr="" title="">
            <a:extLst>
              <a:ext uri="{FF2B5EF4-FFF2-40B4-BE49-F238E27FC236}">
                <a16:creationId xmlns:a16="http://schemas.microsoft.com/office/drawing/2014/main" id="{BCC08B68-318A-5D7E-FEC3-784610B323C3}"/>
              </a:ext>
            </a:extLst>
          </p:cNvPr>
          <p:cNvSpPr>
            <a:spLocks noGrp="1"/>
          </p:cNvSpPr>
          <p:nvPr>
            <p:ph type="body" sz="quarter" idx="12"/>
          </p:nvPr>
        </p:nvSpPr>
        <p:spPr/>
        <p:txBody>
          <a:bodyPr/>
          <a:lstStyle/>
          <a:p>
            <a:r>
              <a:rPr lang="en-US" sz="2800" dirty="0"/>
              <a:t>Why Labels Don't Protect You Under the FLSA</a:t>
            </a:r>
          </a:p>
          <a:p>
            <a:endParaRPr lang="en-US" dirty="0"/>
          </a:p>
        </p:txBody>
      </p:sp>
    </p:spTree>
    <p:extLst>
      <p:ext uri="{BB962C8B-B14F-4D97-AF65-F5344CB8AC3E}">
        <p14:creationId xmlns:p14="http://schemas.microsoft.com/office/powerpoint/2010/main" val="409026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1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B85C5390-2DA7-161A-E758-BBE57AF5F5F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1000" b="0" i="0" u="none" strike="noStrike" kern="1200" cap="none" spc="0" normalizeH="0" baseline="0" noProof="0" smtClean="0">
                <a:ln>
                  <a:noFill/>
                </a:ln>
                <a:solidFill>
                  <a:srgbClr val="00263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263A"/>
              </a:solidFill>
              <a:effectLst/>
              <a:uLnTx/>
              <a:uFillTx/>
              <a:latin typeface="Calibri" panose="020F0502020204030204"/>
              <a:ea typeface="+mn-ea"/>
              <a:cs typeface="+mn-cs"/>
            </a:endParaRPr>
          </a:p>
        </p:txBody>
      </p:sp>
      <p:sp>
        <p:nvSpPr>
          <p:cNvPr id="3" name="Title 2" descr="" title="">
            <a:extLst>
              <a:ext uri="{FF2B5EF4-FFF2-40B4-BE49-F238E27FC236}">
                <a16:creationId xmlns:a16="http://schemas.microsoft.com/office/drawing/2014/main" id="{5A65B416-C5D2-1D34-0C31-33BF0EC9AB55}"/>
              </a:ext>
            </a:extLst>
          </p:cNvPr>
          <p:cNvSpPr>
            <a:spLocks noGrp="1"/>
          </p:cNvSpPr>
          <p:nvPr>
            <p:ph type="title"/>
          </p:nvPr>
        </p:nvSpPr>
        <p:spPr/>
        <p:txBody>
          <a:bodyPr/>
          <a:lstStyle/>
          <a:p>
            <a:r>
              <a:rPr lang="en-US" dirty="0"/>
              <a:t>Classic Independent Contractor: The Plumber</a:t>
            </a:r>
          </a:p>
        </p:txBody>
      </p:sp>
      <p:sp>
        <p:nvSpPr>
          <p:cNvPr id="4" name="Content Placeholder 3" descr="" title="">
            <a:extLst>
              <a:ext uri="{FF2B5EF4-FFF2-40B4-BE49-F238E27FC236}">
                <a16:creationId xmlns:a16="http://schemas.microsoft.com/office/drawing/2014/main" id="{829E6BC3-F873-ABF1-1B62-F6EF0E31FBBB}"/>
              </a:ext>
            </a:extLst>
          </p:cNvPr>
          <p:cNvSpPr>
            <a:spLocks noGrp="1"/>
          </p:cNvSpPr>
          <p:nvPr>
            <p:ph sz="quarter" idx="11"/>
          </p:nvPr>
        </p:nvSpPr>
        <p:spPr>
          <a:xfrm>
            <a:off x="277810" y="1548824"/>
            <a:ext cx="11631168" cy="4325112"/>
          </a:xfrm>
        </p:spPr>
        <p:txBody>
          <a:bodyPr/>
          <a:lstStyle/>
          <a:p>
            <a:pPr marL="0" indent="0" algn="just">
              <a:buNone/>
            </a:pPr>
            <a:r>
              <a:rPr lang="en-US" sz="2800" b="1" i="1" dirty="0"/>
              <a:t>The Plumber or the CPA:</a:t>
            </a:r>
          </a:p>
          <a:p>
            <a:pPr algn="just"/>
            <a:r>
              <a:rPr lang="en-US" sz="2800" dirty="0"/>
              <a:t>Operates her own business</a:t>
            </a:r>
          </a:p>
          <a:p>
            <a:pPr algn="just"/>
            <a:r>
              <a:rPr lang="en-US" sz="2800" dirty="0"/>
              <a:t>Works for several clients</a:t>
            </a:r>
          </a:p>
          <a:p>
            <a:pPr algn="just"/>
            <a:r>
              <a:rPr lang="en-US" sz="2800" dirty="0"/>
              <a:t>Has specialized skills, different from your business</a:t>
            </a:r>
          </a:p>
          <a:p>
            <a:pPr algn="just"/>
            <a:r>
              <a:rPr lang="en-US" sz="2800" dirty="0"/>
              <a:t>Sets her hours, decides how much to charge for her time, and works on a project basis</a:t>
            </a:r>
            <a:endParaRPr lang="en-US" sz="2400" dirty="0"/>
          </a:p>
          <a:p>
            <a:pPr algn="just"/>
            <a:r>
              <a:rPr lang="en-US" sz="2800" dirty="0"/>
              <a:t>Exercises independence in the mode and way the work gets done</a:t>
            </a:r>
          </a:p>
          <a:p>
            <a:pPr algn="just"/>
            <a:r>
              <a:rPr lang="en-US" sz="2800" dirty="0"/>
              <a:t>Purchases her own equipment and supplies</a:t>
            </a:r>
          </a:p>
          <a:p>
            <a:pPr algn="just"/>
            <a:r>
              <a:rPr lang="en-US" sz="2800" dirty="0"/>
              <a:t>You do not control her work or her hours</a:t>
            </a:r>
          </a:p>
          <a:p>
            <a:pPr lvl="1"/>
            <a:endParaRPr lang="en-US" sz="2300" dirty="0"/>
          </a:p>
          <a:p>
            <a:endParaRPr lang="en-US" sz="2500" dirty="0"/>
          </a:p>
        </p:txBody>
      </p:sp>
    </p:spTree>
    <p:extLst>
      <p:ext uri="{BB962C8B-B14F-4D97-AF65-F5344CB8AC3E}">
        <p14:creationId xmlns:p14="http://schemas.microsoft.com/office/powerpoint/2010/main" val="362608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1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B85C5390-2DA7-161A-E758-BBE57AF5F5F7}"/>
              </a:ext>
            </a:extLst>
          </p:cNvPr>
          <p:cNvSpPr>
            <a:spLocks noGrp="1"/>
          </p:cNvSpPr>
          <p:nvPr>
            <p:ph type="sldNum" sz="quarter" idx="10"/>
          </p:nvPr>
        </p:nvSpPr>
        <p:spPr/>
        <p:txBody>
          <a:bodyPr/>
          <a:lstStyle/>
          <a:p>
            <a:fld id="{B73F69C2-009F-4240-9724-5B3BAC1E9E06}" type="slidenum">
              <a:rPr lang="en-US" smtClean="0"/>
              <a:pPr/>
              <a:t>11</a:t>
            </a:fld>
            <a:endParaRPr lang="en-US" dirty="0"/>
          </a:p>
        </p:txBody>
      </p:sp>
      <p:sp>
        <p:nvSpPr>
          <p:cNvPr id="3" name="Title 2" descr="" title="">
            <a:extLst>
              <a:ext uri="{FF2B5EF4-FFF2-40B4-BE49-F238E27FC236}">
                <a16:creationId xmlns:a16="http://schemas.microsoft.com/office/drawing/2014/main" id="{5A65B416-C5D2-1D34-0C31-33BF0EC9AB55}"/>
              </a:ext>
            </a:extLst>
          </p:cNvPr>
          <p:cNvSpPr>
            <a:spLocks noGrp="1"/>
          </p:cNvSpPr>
          <p:nvPr>
            <p:ph type="title"/>
          </p:nvPr>
        </p:nvSpPr>
        <p:spPr/>
        <p:txBody>
          <a:bodyPr/>
          <a:lstStyle/>
          <a:p>
            <a:r>
              <a:rPr lang="en-US" dirty="0"/>
              <a:t>Most Workers Are Employees</a:t>
            </a:r>
          </a:p>
        </p:txBody>
      </p:sp>
      <p:sp>
        <p:nvSpPr>
          <p:cNvPr id="4" name="Content Placeholder 3" descr="" title="">
            <a:extLst>
              <a:ext uri="{FF2B5EF4-FFF2-40B4-BE49-F238E27FC236}">
                <a16:creationId xmlns:a16="http://schemas.microsoft.com/office/drawing/2014/main" id="{829E6BC3-F873-ABF1-1B62-F6EF0E31FBBB}"/>
              </a:ext>
            </a:extLst>
          </p:cNvPr>
          <p:cNvSpPr>
            <a:spLocks noGrp="1"/>
          </p:cNvSpPr>
          <p:nvPr>
            <p:ph sz="quarter" idx="11"/>
          </p:nvPr>
        </p:nvSpPr>
        <p:spPr>
          <a:xfrm>
            <a:off x="277813" y="1737360"/>
            <a:ext cx="11631168" cy="4325112"/>
          </a:xfrm>
        </p:spPr>
        <p:txBody>
          <a:bodyPr/>
          <a:lstStyle/>
          <a:p>
            <a:pPr algn="just"/>
            <a:r>
              <a:rPr lang="en-US" sz="2800" dirty="0"/>
              <a:t>FLSA defines “employ” as “to suffer or permit to work”</a:t>
            </a:r>
          </a:p>
          <a:p>
            <a:pPr algn="just"/>
            <a:r>
              <a:rPr lang="en-US" sz="2800" dirty="0"/>
              <a:t>“Broadest definition of employment under the law because it covers work that the employer directs or allows to take place.”</a:t>
            </a:r>
          </a:p>
          <a:p>
            <a:pPr algn="just"/>
            <a:r>
              <a:rPr lang="en-US" sz="2800" dirty="0"/>
              <a:t>Temp or contingent worker who is placed on-site may still be employee, if you exert sufficient control</a:t>
            </a:r>
          </a:p>
          <a:p>
            <a:pPr algn="just"/>
            <a:r>
              <a:rPr lang="en-US" sz="2800" dirty="0"/>
              <a:t>PEO’s (Professional Employer Organizations) or Staffing Agencies: May be responsible for taxes, worker’s comp., etc., but if the service recipient exercises discretion and control over services, it may be considered a joint employer</a:t>
            </a:r>
          </a:p>
        </p:txBody>
      </p:sp>
    </p:spTree>
    <p:extLst>
      <p:ext uri="{BB962C8B-B14F-4D97-AF65-F5344CB8AC3E}">
        <p14:creationId xmlns:p14="http://schemas.microsoft.com/office/powerpoint/2010/main" val="381015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1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8C9C1263-4A20-10BE-722E-6931C866FFB7}"/>
              </a:ext>
            </a:extLst>
          </p:cNvPr>
          <p:cNvSpPr>
            <a:spLocks noGrp="1"/>
          </p:cNvSpPr>
          <p:nvPr>
            <p:ph type="sldNum" sz="quarter" idx="10"/>
          </p:nvPr>
        </p:nvSpPr>
        <p:spPr/>
        <p:txBody>
          <a:bodyPr/>
          <a:lstStyle/>
          <a:p>
            <a:fld id="{B73F69C2-009F-4240-9724-5B3BAC1E9E06}" type="slidenum">
              <a:rPr lang="en-US" smtClean="0"/>
              <a:pPr/>
              <a:t>12</a:t>
            </a:fld>
            <a:endParaRPr lang="en-US" dirty="0"/>
          </a:p>
        </p:txBody>
      </p:sp>
      <p:sp>
        <p:nvSpPr>
          <p:cNvPr id="4" name="Title 3" descr="" title="">
            <a:extLst>
              <a:ext uri="{FF2B5EF4-FFF2-40B4-BE49-F238E27FC236}">
                <a16:creationId xmlns:a16="http://schemas.microsoft.com/office/drawing/2014/main" id="{56424B12-D21A-47F7-9199-70B48DA34691}"/>
              </a:ext>
            </a:extLst>
          </p:cNvPr>
          <p:cNvSpPr>
            <a:spLocks noGrp="1"/>
          </p:cNvSpPr>
          <p:nvPr>
            <p:ph type="title"/>
          </p:nvPr>
        </p:nvSpPr>
        <p:spPr/>
        <p:txBody>
          <a:bodyPr/>
          <a:lstStyle/>
          <a:p>
            <a:r>
              <a:rPr lang="en-US" dirty="0"/>
              <a:t>Myths v. Realities </a:t>
            </a:r>
          </a:p>
        </p:txBody>
      </p:sp>
      <p:sp>
        <p:nvSpPr>
          <p:cNvPr id="5" name="Content Placeholder 4" descr="" title="">
            <a:extLst>
              <a:ext uri="{FF2B5EF4-FFF2-40B4-BE49-F238E27FC236}">
                <a16:creationId xmlns:a16="http://schemas.microsoft.com/office/drawing/2014/main" id="{6EDA6CB1-D724-9417-6C2D-D4BA6A9EAD8D}"/>
              </a:ext>
            </a:extLst>
          </p:cNvPr>
          <p:cNvSpPr>
            <a:spLocks noGrp="1"/>
          </p:cNvSpPr>
          <p:nvPr>
            <p:ph sz="quarter" idx="11"/>
          </p:nvPr>
        </p:nvSpPr>
        <p:spPr>
          <a:xfrm>
            <a:off x="277810" y="1634867"/>
            <a:ext cx="11631169" cy="4572000"/>
          </a:xfrm>
        </p:spPr>
        <p:txBody>
          <a:bodyPr/>
          <a:lstStyle/>
          <a:p>
            <a:pPr marL="0" indent="0">
              <a:buNone/>
            </a:pPr>
            <a:r>
              <a:rPr lang="en-US" b="1" i="1" dirty="0"/>
              <a:t>Realities:</a:t>
            </a:r>
          </a:p>
          <a:p>
            <a:pPr algn="just"/>
            <a:r>
              <a:rPr lang="en-US" sz="2800" dirty="0"/>
              <a:t>How the parties label things is almost meaningless</a:t>
            </a:r>
          </a:p>
          <a:p>
            <a:pPr lvl="1" algn="just"/>
            <a:r>
              <a:rPr lang="en-US" sz="2400" dirty="0"/>
              <a:t>A worker’s “acknowledgement” that they are an independent contractor does not make them an independent contractor</a:t>
            </a:r>
          </a:p>
          <a:p>
            <a:pPr marL="346075" lvl="1" indent="0" algn="just">
              <a:buNone/>
            </a:pPr>
            <a:endParaRPr lang="en-US" sz="2400" dirty="0"/>
          </a:p>
          <a:p>
            <a:pPr algn="just"/>
            <a:r>
              <a:rPr lang="en-US" sz="2800" dirty="0"/>
              <a:t>The fact someone is paid on a 1099 does not make them an Independent Contractor</a:t>
            </a:r>
          </a:p>
          <a:p>
            <a:pPr marL="0" indent="0" algn="just">
              <a:buNone/>
            </a:pPr>
            <a:endParaRPr lang="en-US" sz="2800" dirty="0"/>
          </a:p>
          <a:p>
            <a:pPr algn="just"/>
            <a:r>
              <a:rPr lang="en-US" sz="2800" dirty="0"/>
              <a:t>The fact someone doesn’t need benefits or declines benefits, does not mean you can make then an independent contractor</a:t>
            </a:r>
          </a:p>
          <a:p>
            <a:endParaRPr lang="en-US" altLang="en-US" sz="2500" dirty="0"/>
          </a:p>
          <a:p>
            <a:endParaRPr lang="en-US" sz="2500" dirty="0"/>
          </a:p>
        </p:txBody>
      </p:sp>
    </p:spTree>
    <p:extLst>
      <p:ext uri="{BB962C8B-B14F-4D97-AF65-F5344CB8AC3E}">
        <p14:creationId xmlns:p14="http://schemas.microsoft.com/office/powerpoint/2010/main" val="6716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p:txBody>
          <a:bodyPr/>
          <a:lstStyle/>
          <a:p>
            <a:pPr>
              <a:defRPr/>
            </a:pPr>
            <a:fld id="{1FC79BE3-E6E1-4A84-9D06-0E24DFC122B6}" type="slidenum">
              <a:rPr lang="en-US" smtClean="0">
                <a:solidFill>
                  <a:srgbClr val="000000"/>
                </a:solidFill>
              </a:rPr>
              <a:pPr>
                <a:defRPr/>
              </a:pPr>
              <a:t>13</a:t>
            </a:fld>
            <a:endParaRPr lang="en-US">
              <a:solidFill>
                <a:srgbClr val="000000"/>
              </a:solidFill>
            </a:endParaRPr>
          </a:p>
        </p:txBody>
      </p:sp>
      <p:pic>
        <p:nvPicPr>
          <p:cNvPr id="2050" name="Picture 2"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73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descr="" title=""/>
          <p:cNvSpPr txBox="1">
            <a:spLocks/>
          </p:cNvSpPr>
          <p:nvPr/>
        </p:nvSpPr>
        <p:spPr>
          <a:xfrm>
            <a:off x="1830145" y="2971800"/>
            <a:ext cx="8458200" cy="3581400"/>
          </a:xfrm>
          <a:prstGeom prst="rect">
            <a:avLst/>
          </a:prstGeom>
          <a:solidFill>
            <a:schemeClr val="accent6">
              <a:lumMod val="20000"/>
              <a:lumOff val="80000"/>
            </a:schemeClr>
          </a:solidFill>
        </p:spPr>
        <p:txBody>
          <a:bodyPr/>
          <a:lstStyle>
            <a:lvl1pPr marL="342900" indent="-342900" algn="l" rtl="0" eaLnBrk="0" fontAlgn="base" hangingPunct="0">
              <a:spcBef>
                <a:spcPct val="20000"/>
              </a:spcBef>
              <a:spcAft>
                <a:spcPct val="20000"/>
              </a:spcAft>
              <a:buFont typeface="Wingdings" pitchFamily="2" charset="2"/>
              <a:buChar char="§"/>
              <a:defRPr sz="3200" b="1">
                <a:solidFill>
                  <a:srgbClr val="445E6C"/>
                </a:solidFill>
                <a:latin typeface="+mn-lt"/>
                <a:ea typeface="+mn-ea"/>
                <a:cs typeface="+mn-cs"/>
              </a:defRPr>
            </a:lvl1pPr>
            <a:lvl2pPr marL="742950" indent="-285750" algn="l" rtl="0" eaLnBrk="0" fontAlgn="base" hangingPunct="0">
              <a:spcBef>
                <a:spcPct val="20000"/>
              </a:spcBef>
              <a:spcAft>
                <a:spcPct val="20000"/>
              </a:spcAft>
              <a:buChar char="–"/>
              <a:defRPr sz="2800">
                <a:solidFill>
                  <a:srgbClr val="53742E"/>
                </a:solidFill>
                <a:latin typeface="+mn-lt"/>
              </a:defRPr>
            </a:lvl2pPr>
            <a:lvl3pPr marL="1143000" indent="-228600" algn="l" rtl="0" eaLnBrk="0" fontAlgn="base" hangingPunct="0">
              <a:spcBef>
                <a:spcPct val="20000"/>
              </a:spcBef>
              <a:spcAft>
                <a:spcPct val="20000"/>
              </a:spcAft>
              <a:buChar char="•"/>
              <a:defRPr sz="2400">
                <a:solidFill>
                  <a:srgbClr val="31434D"/>
                </a:solidFill>
                <a:latin typeface="+mn-lt"/>
              </a:defRPr>
            </a:lvl3pPr>
            <a:lvl4pPr marL="1600200" indent="-228600" algn="l" rtl="0" eaLnBrk="0" fontAlgn="base" hangingPunct="0">
              <a:spcBef>
                <a:spcPct val="20000"/>
              </a:spcBef>
              <a:spcAft>
                <a:spcPct val="20000"/>
              </a:spcAft>
              <a:buChar char="–"/>
              <a:defRPr sz="2000">
                <a:solidFill>
                  <a:srgbClr val="31434D"/>
                </a:solidFill>
                <a:latin typeface="+mn-lt"/>
              </a:defRPr>
            </a:lvl4pPr>
            <a:lvl5pPr marL="2057400" indent="-228600" algn="l" rtl="0" eaLnBrk="0" fontAlgn="base" hangingPunct="0">
              <a:spcBef>
                <a:spcPct val="20000"/>
              </a:spcBef>
              <a:spcAft>
                <a:spcPct val="20000"/>
              </a:spcAft>
              <a:buChar char="»"/>
              <a:defRPr sz="2000">
                <a:solidFill>
                  <a:srgbClr val="31434D"/>
                </a:solidFill>
                <a:latin typeface="+mn-lt"/>
              </a:defRPr>
            </a:lvl5pPr>
            <a:lvl6pPr marL="2514600" indent="-228600" algn="l" rtl="0" fontAlgn="base">
              <a:spcBef>
                <a:spcPct val="20000"/>
              </a:spcBef>
              <a:spcAft>
                <a:spcPct val="20000"/>
              </a:spcAft>
              <a:buChar char="»"/>
              <a:defRPr sz="2000">
                <a:solidFill>
                  <a:srgbClr val="31434D"/>
                </a:solidFill>
                <a:latin typeface="+mn-lt"/>
              </a:defRPr>
            </a:lvl6pPr>
            <a:lvl7pPr marL="2971800" indent="-228600" algn="l" rtl="0" fontAlgn="base">
              <a:spcBef>
                <a:spcPct val="20000"/>
              </a:spcBef>
              <a:spcAft>
                <a:spcPct val="20000"/>
              </a:spcAft>
              <a:buChar char="»"/>
              <a:defRPr sz="2000">
                <a:solidFill>
                  <a:srgbClr val="31434D"/>
                </a:solidFill>
                <a:latin typeface="+mn-lt"/>
              </a:defRPr>
            </a:lvl7pPr>
            <a:lvl8pPr marL="3429000" indent="-228600" algn="l" rtl="0" fontAlgn="base">
              <a:spcBef>
                <a:spcPct val="20000"/>
              </a:spcBef>
              <a:spcAft>
                <a:spcPct val="20000"/>
              </a:spcAft>
              <a:buChar char="»"/>
              <a:defRPr sz="2000">
                <a:solidFill>
                  <a:srgbClr val="31434D"/>
                </a:solidFill>
                <a:latin typeface="+mn-lt"/>
              </a:defRPr>
            </a:lvl8pPr>
            <a:lvl9pPr marL="3886200" indent="-228600" algn="l" rtl="0" fontAlgn="base">
              <a:spcBef>
                <a:spcPct val="20000"/>
              </a:spcBef>
              <a:spcAft>
                <a:spcPct val="20000"/>
              </a:spcAft>
              <a:buChar char="»"/>
              <a:defRPr sz="2000">
                <a:solidFill>
                  <a:srgbClr val="31434D"/>
                </a:solidFill>
                <a:latin typeface="+mn-lt"/>
              </a:defRPr>
            </a:lvl9pPr>
          </a:lstStyle>
          <a:p>
            <a:pPr marL="0" indent="0">
              <a:buNone/>
            </a:pPr>
            <a:r>
              <a:rPr lang="en-US" sz="2800" b="0" kern="0" dirty="0"/>
              <a:t>“</a:t>
            </a:r>
            <a:r>
              <a:rPr lang="en-US" sz="2400" b="0" kern="0" dirty="0"/>
              <a:t>Misclassified employees are often denied access to the </a:t>
            </a:r>
            <a:r>
              <a:rPr lang="en-US" sz="2400" b="0" i="1" kern="0" dirty="0"/>
              <a:t>critical benefits and protections </a:t>
            </a:r>
            <a:r>
              <a:rPr lang="en-US" sz="2400" b="0" kern="0" dirty="0"/>
              <a:t>they are entitled. Misclassification also generates substantial losses to the federal government and state governments in the form of lower tax revenues, as well as to state unemployment insurance and workers’ compensation funds. It forces workers to pay the entirety of their payroll (FICA) tax. It also tips the scales against all of the employers who play by the rules and undermines the economy.”</a:t>
            </a:r>
          </a:p>
        </p:txBody>
      </p:sp>
      <p:sp>
        <p:nvSpPr>
          <p:cNvPr id="6" name="Slide Number Placeholder 1" descr="" title=""/>
          <p:cNvSpPr txBox="1">
            <a:spLocks/>
          </p:cNvSpPr>
          <p:nvPr/>
        </p:nvSpPr>
        <p:spPr bwMode="auto">
          <a:xfrm>
            <a:off x="8229600" y="63246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071EB27-7EDA-4DB8-9201-B79748EEDA8F}" type="slidenum">
              <a:rPr lang="en-US">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32739323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8C9C1263-4A20-10BE-722E-6931C866FFB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1000" b="0" i="0" u="none" strike="noStrike" kern="1200" cap="none" spc="0" normalizeH="0" baseline="0" noProof="0" smtClean="0">
                <a:ln>
                  <a:noFill/>
                </a:ln>
                <a:solidFill>
                  <a:srgbClr val="00263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00263A"/>
              </a:solidFill>
              <a:effectLst/>
              <a:uLnTx/>
              <a:uFillTx/>
              <a:latin typeface="Calibri" panose="020F0502020204030204"/>
              <a:ea typeface="+mn-ea"/>
              <a:cs typeface="+mn-cs"/>
            </a:endParaRPr>
          </a:p>
        </p:txBody>
      </p:sp>
      <p:sp>
        <p:nvSpPr>
          <p:cNvPr id="4" name="Title 3" descr="" title="">
            <a:extLst>
              <a:ext uri="{FF2B5EF4-FFF2-40B4-BE49-F238E27FC236}">
                <a16:creationId xmlns:a16="http://schemas.microsoft.com/office/drawing/2014/main" id="{56424B12-D21A-47F7-9199-70B48DA34691}"/>
              </a:ext>
            </a:extLst>
          </p:cNvPr>
          <p:cNvSpPr>
            <a:spLocks noGrp="1"/>
          </p:cNvSpPr>
          <p:nvPr>
            <p:ph type="title"/>
          </p:nvPr>
        </p:nvSpPr>
        <p:spPr/>
        <p:txBody>
          <a:bodyPr/>
          <a:lstStyle/>
          <a:p>
            <a:r>
              <a:rPr lang="en-US" dirty="0"/>
              <a:t>Who Cares?</a:t>
            </a:r>
          </a:p>
        </p:txBody>
      </p:sp>
      <p:sp>
        <p:nvSpPr>
          <p:cNvPr id="5" name="Content Placeholder 4" descr="" title="">
            <a:extLst>
              <a:ext uri="{FF2B5EF4-FFF2-40B4-BE49-F238E27FC236}">
                <a16:creationId xmlns:a16="http://schemas.microsoft.com/office/drawing/2014/main" id="{6EDA6CB1-D724-9417-6C2D-D4BA6A9EAD8D}"/>
              </a:ext>
            </a:extLst>
          </p:cNvPr>
          <p:cNvSpPr>
            <a:spLocks noGrp="1"/>
          </p:cNvSpPr>
          <p:nvPr>
            <p:ph sz="quarter" idx="11"/>
          </p:nvPr>
        </p:nvSpPr>
        <p:spPr>
          <a:xfrm>
            <a:off x="277812" y="1545996"/>
            <a:ext cx="11631169" cy="4763364"/>
          </a:xfrm>
        </p:spPr>
        <p:txBody>
          <a:bodyPr/>
          <a:lstStyle/>
          <a:p>
            <a:pPr marL="0" indent="0">
              <a:buNone/>
            </a:pPr>
            <a:r>
              <a:rPr lang="en-US" sz="2800" dirty="0"/>
              <a:t>The classification of who is an employee is very important because:</a:t>
            </a:r>
          </a:p>
          <a:p>
            <a:r>
              <a:rPr lang="en-US" altLang="en-US" sz="2800" dirty="0"/>
              <a:t>Most federal and state labor laws protect only employees and not independent contractors</a:t>
            </a:r>
          </a:p>
          <a:p>
            <a:pPr algn="just"/>
            <a:r>
              <a:rPr lang="en-US" altLang="en-US" sz="2800" dirty="0"/>
              <a:t>Failure to properly classify an individual as an employee can make the employer liable:</a:t>
            </a:r>
          </a:p>
          <a:p>
            <a:pPr lvl="1" algn="just"/>
            <a:r>
              <a:rPr lang="en-US" altLang="en-US" sz="2400" dirty="0"/>
              <a:t>For minimum wage and overtime requirements (together with liquidated damages and penalties for violations)</a:t>
            </a:r>
          </a:p>
          <a:p>
            <a:pPr lvl="1" algn="just"/>
            <a:r>
              <a:rPr lang="en-US" altLang="en-US" sz="2400" dirty="0"/>
              <a:t>Former independent contractors can claim entitlements given to employees, such as health insurance, pension plan participation, and other employer provided benefits, as well as unemployment insurance and disability benefits</a:t>
            </a:r>
          </a:p>
          <a:p>
            <a:pPr lvl="1" algn="just"/>
            <a:r>
              <a:rPr lang="en-US" altLang="en-US" sz="2400" dirty="0"/>
              <a:t>The IRS can go after the employer for failure to withhold income tax and make other appropriate payroll deductions</a:t>
            </a:r>
          </a:p>
          <a:p>
            <a:pPr marL="346075" lvl="1" indent="0">
              <a:buNone/>
            </a:pPr>
            <a:endParaRPr lang="en-US" altLang="en-US" sz="2300" dirty="0"/>
          </a:p>
          <a:p>
            <a:pPr marL="692150" lvl="2" indent="0">
              <a:buNone/>
            </a:pPr>
            <a:endParaRPr lang="en-US" altLang="en-US" sz="2100" dirty="0"/>
          </a:p>
          <a:p>
            <a:pPr marL="692150" lvl="2" indent="0">
              <a:buNone/>
            </a:pPr>
            <a:endParaRPr lang="en-US" altLang="en-US" sz="2100" dirty="0"/>
          </a:p>
          <a:p>
            <a:pPr lvl="1"/>
            <a:endParaRPr lang="en-US" altLang="en-US" sz="2500" dirty="0"/>
          </a:p>
          <a:p>
            <a:pPr marL="0" indent="0">
              <a:buNone/>
            </a:pPr>
            <a:endParaRPr lang="en-US" sz="2500" dirty="0"/>
          </a:p>
        </p:txBody>
      </p:sp>
    </p:spTree>
    <p:extLst>
      <p:ext uri="{BB962C8B-B14F-4D97-AF65-F5344CB8AC3E}">
        <p14:creationId xmlns:p14="http://schemas.microsoft.com/office/powerpoint/2010/main" val="24734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1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8EF1BC91-AC75-583F-60D3-0D10DE7A621B}"/>
              </a:ext>
            </a:extLst>
          </p:cNvPr>
          <p:cNvSpPr>
            <a:spLocks noGrp="1"/>
          </p:cNvSpPr>
          <p:nvPr>
            <p:ph type="sldNum" sz="quarter" idx="4"/>
          </p:nvPr>
        </p:nvSpPr>
        <p:spPr/>
        <p:txBody>
          <a:bodyPr/>
          <a:lstStyle/>
          <a:p>
            <a:fld id="{B73F69C2-009F-4240-9724-5B3BAC1E9E06}" type="slidenum">
              <a:rPr lang="en-US" smtClean="0"/>
              <a:pPr/>
              <a:t>15</a:t>
            </a:fld>
            <a:endParaRPr lang="en-US" dirty="0"/>
          </a:p>
        </p:txBody>
      </p:sp>
      <p:sp>
        <p:nvSpPr>
          <p:cNvPr id="4" name="Content Placeholder 3" descr="" title="">
            <a:extLst>
              <a:ext uri="{FF2B5EF4-FFF2-40B4-BE49-F238E27FC236}">
                <a16:creationId xmlns:a16="http://schemas.microsoft.com/office/drawing/2014/main" id="{3DF7FED8-F86F-9703-C2E2-0F95C7442842}"/>
              </a:ext>
            </a:extLst>
          </p:cNvPr>
          <p:cNvSpPr>
            <a:spLocks noGrp="1"/>
          </p:cNvSpPr>
          <p:nvPr>
            <p:ph type="body" sz="quarter" idx="12"/>
          </p:nvPr>
        </p:nvSpPr>
        <p:spPr/>
        <p:txBody>
          <a:bodyPr/>
          <a:lstStyle/>
          <a:p>
            <a:pPr marL="0" indent="0" algn="ctr">
              <a:buNone/>
            </a:pPr>
            <a:r>
              <a:rPr lang="en-US" sz="4800" dirty="0"/>
              <a:t>The Risks:</a:t>
            </a:r>
          </a:p>
          <a:p>
            <a:pPr marL="0" indent="0" algn="ctr">
              <a:buNone/>
            </a:pPr>
            <a:r>
              <a:rPr lang="en-US" sz="4800" dirty="0"/>
              <a:t>How Bad Could it Be, </a:t>
            </a:r>
            <a:r>
              <a:rPr lang="en-US" sz="4800" i="1" dirty="0"/>
              <a:t>Really</a:t>
            </a:r>
            <a:r>
              <a:rPr lang="en-US" sz="4800" dirty="0"/>
              <a:t>?</a:t>
            </a:r>
          </a:p>
        </p:txBody>
      </p:sp>
      <p:pic>
        <p:nvPicPr>
          <p:cNvPr id="7" name="Picture Placeholder 6" descr="" title="">
            <a:extLst>
              <a:ext uri="{FF2B5EF4-FFF2-40B4-BE49-F238E27FC236}">
                <a16:creationId xmlns:a16="http://schemas.microsoft.com/office/drawing/2014/main" id="{9F868A56-8CFC-4649-01C0-03516D20588C}"/>
              </a:ext>
            </a:extLst>
          </p:cNvPr>
          <p:cNvPicPr preferRelativeResize="0">
            <a:picLocks noGrp="1"/>
          </p:cNvPicPr>
          <p:nvPr>
            <p:ph type="pic" sz="quarter" idx="4294967295"/>
          </p:nvPr>
        </p:nvPicPr>
        <p:blipFill rotWithShape="1">
          <a:blip r:embed="rId3"/>
          <a:srcRect l="13553" t="-1440" r="22899" b="4156"/>
          <a:stretch/>
        </p:blipFill>
        <p:spPr>
          <a:xfrm>
            <a:off x="0" y="0"/>
            <a:ext cx="6547556" cy="6671733"/>
          </a:xfrm>
          <a:prstGeom prst="ellipse">
            <a:avLst/>
          </a:prstGeom>
        </p:spPr>
      </p:pic>
    </p:spTree>
    <p:extLst>
      <p:ext uri="{BB962C8B-B14F-4D97-AF65-F5344CB8AC3E}">
        <p14:creationId xmlns:p14="http://schemas.microsoft.com/office/powerpoint/2010/main" val="120389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16.xml><?xml version="1.0" encoding="utf-8"?>
<p:sld xmlns:a16="http://schemas.microsoft.com/office/drawing/2014/main" xmlns:a14="http://schemas.microsoft.com/office/drawing/2010/main" xmlns:dgm="http://schemas.openxmlformats.org/drawingml/2006/diagram"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2992946D-092A-126F-CC11-58379C4E1074}"/>
              </a:ext>
            </a:extLst>
          </p:cNvPr>
          <p:cNvSpPr>
            <a:spLocks noGrp="1"/>
          </p:cNvSpPr>
          <p:nvPr>
            <p:ph type="sldNum" sz="quarter" idx="10"/>
          </p:nvPr>
        </p:nvSpPr>
        <p:spPr/>
        <p:txBody>
          <a:bodyPr/>
          <a:lstStyle/>
          <a:p>
            <a:fld id="{B73F69C2-009F-4240-9724-5B3BAC1E9E06}" type="slidenum">
              <a:rPr lang="en-US" smtClean="0"/>
              <a:pPr/>
              <a:t>16</a:t>
            </a:fld>
            <a:endParaRPr lang="en-US" dirty="0"/>
          </a:p>
        </p:txBody>
      </p:sp>
      <p:sp>
        <p:nvSpPr>
          <p:cNvPr id="3" name="Title 2" descr="" title="">
            <a:extLst>
              <a:ext uri="{FF2B5EF4-FFF2-40B4-BE49-F238E27FC236}">
                <a16:creationId xmlns:a16="http://schemas.microsoft.com/office/drawing/2014/main" id="{C8333BF2-3AE9-C848-CAD7-8AE8F4627A18}"/>
              </a:ext>
            </a:extLst>
          </p:cNvPr>
          <p:cNvSpPr>
            <a:spLocks noGrp="1"/>
          </p:cNvSpPr>
          <p:nvPr>
            <p:ph type="title"/>
          </p:nvPr>
        </p:nvSpPr>
        <p:spPr/>
        <p:txBody>
          <a:bodyPr>
            <a:normAutofit fontScale="90000"/>
          </a:bodyPr>
          <a:lstStyle/>
          <a:p>
            <a:r>
              <a:rPr lang="en-US" b="1" dirty="0"/>
              <a:t>Risks </a:t>
            </a:r>
            <a:r>
              <a:rPr lang="en-US" dirty="0"/>
              <a:t>for Misclassifying Workers as ICs: </a:t>
            </a:r>
            <a:br>
              <a:rPr lang="en-US" dirty="0"/>
            </a:br>
            <a:r>
              <a:rPr lang="en-US" dirty="0"/>
              <a:t>Pressure From All Sides</a:t>
            </a:r>
          </a:p>
        </p:txBody>
      </p:sp>
      <p:pic>
        <p:nvPicPr>
          <p:cNvPr id="9" name="Picture 2" descr="" title="">
            <a:extLst>
              <a:ext uri="{FF2B5EF4-FFF2-40B4-BE49-F238E27FC236}">
                <a16:creationId xmlns:a16="http://schemas.microsoft.com/office/drawing/2014/main" id="{A971F209-9C5A-3A76-6C5B-4AEDFEA46E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77" t="6982" r="3790" b="5158"/>
          <a:stretch/>
        </p:blipFill>
        <p:spPr bwMode="auto">
          <a:xfrm>
            <a:off x="0" y="1390389"/>
            <a:ext cx="12192000" cy="513014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descr="" title="">
            <a:extLst>
              <a:ext uri="{FF2B5EF4-FFF2-40B4-BE49-F238E27FC236}">
                <a16:creationId xmlns:a16="http://schemas.microsoft.com/office/drawing/2014/main" id="{F23C1266-A0A1-73DA-86AD-9A3CD6F5F365}"/>
              </a:ext>
            </a:extLst>
          </p:cNvPr>
          <p:cNvSpPr txBox="1">
            <a:spLocks/>
          </p:cNvSpPr>
          <p:nvPr/>
        </p:nvSpPr>
        <p:spPr>
          <a:xfrm>
            <a:off x="247651" y="1837816"/>
            <a:ext cx="11544300" cy="981584"/>
          </a:xfr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700" dirty="0">
                <a:solidFill>
                  <a:schemeClr val="bg1"/>
                </a:solidFill>
              </a:rPr>
              <a:t>Federal agencies, state agencies, labor unions, and other advocates focused on stopping “wage theft” resulting from IC misclassification  </a:t>
            </a:r>
          </a:p>
        </p:txBody>
      </p:sp>
      <p:graphicFrame>
        <p:nvGraphicFramePr>
          <p:cNvPr id="11" name="Diagram 10" descr="" title="">
            <a:extLst>
              <a:ext uri="{FF2B5EF4-FFF2-40B4-BE49-F238E27FC236}">
                <a16:creationId xmlns:a16="http://schemas.microsoft.com/office/drawing/2014/main" id="{90DBA3BF-4322-BB2A-2AEB-5196C2FB0204}"/>
              </a:ext>
            </a:extLst>
          </p:cNvPr>
          <p:cNvGraphicFramePr/>
          <p:nvPr/>
        </p:nvGraphicFramePr>
        <p:xfrm>
          <a:off x="2743201" y="2921000"/>
          <a:ext cx="6095999" cy="325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704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F9F60717-63C5-6D74-CE30-CC5168C198CC}"/>
              </a:ext>
            </a:extLst>
          </p:cNvPr>
          <p:cNvSpPr>
            <a:spLocks noGrp="1"/>
          </p:cNvSpPr>
          <p:nvPr>
            <p:ph type="sldNum" sz="quarter" idx="10"/>
          </p:nvPr>
        </p:nvSpPr>
        <p:spPr/>
        <p:txBody>
          <a:bodyPr/>
          <a:lstStyle/>
          <a:p>
            <a:fld id="{B73F69C2-009F-4240-9724-5B3BAC1E9E06}" type="slidenum">
              <a:rPr lang="en-US" smtClean="0"/>
              <a:pPr/>
              <a:t>17</a:t>
            </a:fld>
            <a:endParaRPr lang="en-US" dirty="0"/>
          </a:p>
        </p:txBody>
      </p:sp>
      <p:sp>
        <p:nvSpPr>
          <p:cNvPr id="3" name="Title 2" descr="" title="">
            <a:extLst>
              <a:ext uri="{FF2B5EF4-FFF2-40B4-BE49-F238E27FC236}">
                <a16:creationId xmlns:a16="http://schemas.microsoft.com/office/drawing/2014/main" id="{0D2B1867-0459-0DC8-A7D1-DE150444B54E}"/>
              </a:ext>
            </a:extLst>
          </p:cNvPr>
          <p:cNvSpPr>
            <a:spLocks noGrp="1"/>
          </p:cNvSpPr>
          <p:nvPr>
            <p:ph type="title"/>
          </p:nvPr>
        </p:nvSpPr>
        <p:spPr/>
        <p:txBody>
          <a:bodyPr>
            <a:normAutofit fontScale="90000"/>
          </a:bodyPr>
          <a:lstStyle/>
          <a:p>
            <a:r>
              <a:rPr lang="en-US" b="1" dirty="0"/>
              <a:t>Risks </a:t>
            </a:r>
            <a:r>
              <a:rPr lang="en-US" dirty="0"/>
              <a:t>for Misclassifying Workers as ICs:</a:t>
            </a:r>
            <a:br>
              <a:rPr lang="en-US" dirty="0"/>
            </a:br>
            <a:r>
              <a:rPr lang="en-US" dirty="0"/>
              <a:t>Liability Goes Far Beyond Unpaid Overtime</a:t>
            </a:r>
          </a:p>
        </p:txBody>
      </p:sp>
      <p:grpSp>
        <p:nvGrpSpPr>
          <p:cNvPr id="6" name="Group 5" descr="" title="">
            <a:extLst>
              <a:ext uri="{FF2B5EF4-FFF2-40B4-BE49-F238E27FC236}">
                <a16:creationId xmlns:a16="http://schemas.microsoft.com/office/drawing/2014/main" id="{E954B60C-18D1-B7FE-4451-CAABC4C6BE46}"/>
              </a:ext>
            </a:extLst>
          </p:cNvPr>
          <p:cNvGrpSpPr/>
          <p:nvPr/>
        </p:nvGrpSpPr>
        <p:grpSpPr>
          <a:xfrm>
            <a:off x="2830146" y="1584067"/>
            <a:ext cx="6545975" cy="4673600"/>
            <a:chOff x="2177119" y="1400684"/>
            <a:chExt cx="4909481" cy="3182823"/>
          </a:xfrm>
        </p:grpSpPr>
        <p:grpSp>
          <p:nvGrpSpPr>
            <p:cNvPr id="7" name="Group 6" descr="" title="">
              <a:extLst>
                <a:ext uri="{FF2B5EF4-FFF2-40B4-BE49-F238E27FC236}">
                  <a16:creationId xmlns:a16="http://schemas.microsoft.com/office/drawing/2014/main" id="{3E889B19-123D-E077-F9B9-F0BB52F5AE06}"/>
                </a:ext>
              </a:extLst>
            </p:cNvPr>
            <p:cNvGrpSpPr/>
            <p:nvPr/>
          </p:nvGrpSpPr>
          <p:grpSpPr>
            <a:xfrm>
              <a:off x="2182468" y="1400684"/>
              <a:ext cx="4904132" cy="3182823"/>
              <a:chOff x="1597014" y="2157036"/>
              <a:chExt cx="5901582" cy="4243764"/>
            </a:xfrm>
          </p:grpSpPr>
          <p:sp>
            <p:nvSpPr>
              <p:cNvPr id="9" name="Circular Arrow 5" descr="" title="">
                <a:extLst>
                  <a:ext uri="{FF2B5EF4-FFF2-40B4-BE49-F238E27FC236}">
                    <a16:creationId xmlns:a16="http://schemas.microsoft.com/office/drawing/2014/main" id="{C966C9DF-9993-18B7-2DF9-E745189AA70D}"/>
                  </a:ext>
                </a:extLst>
              </p:cNvPr>
              <p:cNvSpPr/>
              <p:nvPr/>
            </p:nvSpPr>
            <p:spPr>
              <a:xfrm>
                <a:off x="2582908" y="2157036"/>
                <a:ext cx="4212326" cy="4212326"/>
              </a:xfrm>
              <a:prstGeom prst="circularArrow">
                <a:avLst>
                  <a:gd name="adj1" fmla="val 5544"/>
                  <a:gd name="adj2" fmla="val 330680"/>
                  <a:gd name="adj3" fmla="val 14505721"/>
                  <a:gd name="adj4" fmla="val 16955985"/>
                  <a:gd name="adj5" fmla="val 5757"/>
                </a:avLst>
              </a:prstGeom>
              <a:solidFill>
                <a:srgbClr val="99CFF0"/>
              </a:solidFill>
            </p:spPr>
            <p:style>
              <a:lnRef idx="0">
                <a:schemeClr val="accent5">
                  <a:hueOff val="0"/>
                  <a:satOff val="0"/>
                  <a:lumOff val="0"/>
                  <a:alphaOff val="0"/>
                </a:schemeClr>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Freeform 6" descr="" title="">
                <a:extLst>
                  <a:ext uri="{FF2B5EF4-FFF2-40B4-BE49-F238E27FC236}">
                    <a16:creationId xmlns:a16="http://schemas.microsoft.com/office/drawing/2014/main" id="{ED6471B4-8227-9F4F-4C87-C96DC44DFA16}"/>
                  </a:ext>
                </a:extLst>
              </p:cNvPr>
              <p:cNvSpPr/>
              <p:nvPr/>
            </p:nvSpPr>
            <p:spPr>
              <a:xfrm>
                <a:off x="1832153" y="3902264"/>
                <a:ext cx="2115277" cy="593536"/>
              </a:xfrm>
              <a:custGeom>
                <a:avLst/>
                <a:gdLst>
                  <a:gd name="connsiteX0" fmla="*/ 0 w 1802228"/>
                  <a:gd name="connsiteY0" fmla="*/ 92376 h 554247"/>
                  <a:gd name="connsiteX1" fmla="*/ 92376 w 1802228"/>
                  <a:gd name="connsiteY1" fmla="*/ 0 h 554247"/>
                  <a:gd name="connsiteX2" fmla="*/ 1709852 w 1802228"/>
                  <a:gd name="connsiteY2" fmla="*/ 0 h 554247"/>
                  <a:gd name="connsiteX3" fmla="*/ 1802228 w 1802228"/>
                  <a:gd name="connsiteY3" fmla="*/ 92376 h 554247"/>
                  <a:gd name="connsiteX4" fmla="*/ 1802228 w 1802228"/>
                  <a:gd name="connsiteY4" fmla="*/ 461871 h 554247"/>
                  <a:gd name="connsiteX5" fmla="*/ 1709852 w 1802228"/>
                  <a:gd name="connsiteY5" fmla="*/ 554247 h 554247"/>
                  <a:gd name="connsiteX6" fmla="*/ 92376 w 1802228"/>
                  <a:gd name="connsiteY6" fmla="*/ 554247 h 554247"/>
                  <a:gd name="connsiteX7" fmla="*/ 0 w 1802228"/>
                  <a:gd name="connsiteY7" fmla="*/ 461871 h 554247"/>
                  <a:gd name="connsiteX8" fmla="*/ 0 w 1802228"/>
                  <a:gd name="connsiteY8" fmla="*/ 92376 h 55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2228" h="554247">
                    <a:moveTo>
                      <a:pt x="0" y="92376"/>
                    </a:moveTo>
                    <a:cubicBezTo>
                      <a:pt x="0" y="41358"/>
                      <a:pt x="41358" y="0"/>
                      <a:pt x="92376" y="0"/>
                    </a:cubicBezTo>
                    <a:lnTo>
                      <a:pt x="1709852" y="0"/>
                    </a:lnTo>
                    <a:cubicBezTo>
                      <a:pt x="1760870" y="0"/>
                      <a:pt x="1802228" y="41358"/>
                      <a:pt x="1802228" y="92376"/>
                    </a:cubicBezTo>
                    <a:lnTo>
                      <a:pt x="1802228" y="461871"/>
                    </a:lnTo>
                    <a:cubicBezTo>
                      <a:pt x="1802228" y="512889"/>
                      <a:pt x="1760870" y="554247"/>
                      <a:pt x="1709852" y="554247"/>
                    </a:cubicBezTo>
                    <a:lnTo>
                      <a:pt x="92376" y="554247"/>
                    </a:lnTo>
                    <a:cubicBezTo>
                      <a:pt x="41358" y="554247"/>
                      <a:pt x="0" y="512889"/>
                      <a:pt x="0" y="461871"/>
                    </a:cubicBezTo>
                    <a:lnTo>
                      <a:pt x="0" y="92376"/>
                    </a:lnTo>
                    <a:close/>
                  </a:path>
                </a:pathLst>
              </a:custGeom>
              <a:ln>
                <a:solidFill>
                  <a:srgbClr val="128E9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636" tIns="95636" rIns="95636" bIns="95636" numCol="1" spcCol="1270" anchor="ctr" anchorCtr="0">
                <a:noAutofit/>
              </a:bodyPr>
              <a:lstStyle/>
              <a:p>
                <a:pPr algn="ctr" defTabSz="1066773">
                  <a:lnSpc>
                    <a:spcPct val="90000"/>
                  </a:lnSpc>
                  <a:spcBef>
                    <a:spcPct val="0"/>
                  </a:spcBef>
                  <a:spcAft>
                    <a:spcPct val="35000"/>
                  </a:spcAft>
                </a:pPr>
                <a:r>
                  <a:rPr lang="en-US" sz="2300" dirty="0">
                    <a:latin typeface="Futura"/>
                  </a:rPr>
                  <a:t>Workers’ Comp</a:t>
                </a:r>
              </a:p>
            </p:txBody>
          </p:sp>
          <p:grpSp>
            <p:nvGrpSpPr>
              <p:cNvPr id="11" name="Group 10" descr="" title="">
                <a:extLst>
                  <a:ext uri="{FF2B5EF4-FFF2-40B4-BE49-F238E27FC236}">
                    <a16:creationId xmlns:a16="http://schemas.microsoft.com/office/drawing/2014/main" id="{02D6E0C9-7558-2A71-53B4-53E05E761C11}"/>
                  </a:ext>
                </a:extLst>
              </p:cNvPr>
              <p:cNvGrpSpPr/>
              <p:nvPr/>
            </p:nvGrpSpPr>
            <p:grpSpPr>
              <a:xfrm>
                <a:off x="1597014" y="2836083"/>
                <a:ext cx="5901582" cy="3564717"/>
                <a:chOff x="1597014" y="2836083"/>
                <a:chExt cx="5901582" cy="3564717"/>
              </a:xfrm>
            </p:grpSpPr>
            <p:sp>
              <p:nvSpPr>
                <p:cNvPr id="12" name="Freeform 8" descr="" title="">
                  <a:extLst>
                    <a:ext uri="{FF2B5EF4-FFF2-40B4-BE49-F238E27FC236}">
                      <a16:creationId xmlns:a16="http://schemas.microsoft.com/office/drawing/2014/main" id="{ECEEF20B-E78B-8098-5E48-DD8C71C17DC0}"/>
                    </a:ext>
                  </a:extLst>
                </p:cNvPr>
                <p:cNvSpPr/>
                <p:nvPr/>
              </p:nvSpPr>
              <p:spPr>
                <a:xfrm>
                  <a:off x="3962400" y="5821887"/>
                  <a:ext cx="1320768" cy="578913"/>
                </a:xfrm>
                <a:custGeom>
                  <a:avLst/>
                  <a:gdLst>
                    <a:gd name="connsiteX0" fmla="*/ 0 w 1320768"/>
                    <a:gd name="connsiteY0" fmla="*/ 96487 h 578913"/>
                    <a:gd name="connsiteX1" fmla="*/ 96487 w 1320768"/>
                    <a:gd name="connsiteY1" fmla="*/ 0 h 578913"/>
                    <a:gd name="connsiteX2" fmla="*/ 1224281 w 1320768"/>
                    <a:gd name="connsiteY2" fmla="*/ 0 h 578913"/>
                    <a:gd name="connsiteX3" fmla="*/ 1320768 w 1320768"/>
                    <a:gd name="connsiteY3" fmla="*/ 96487 h 578913"/>
                    <a:gd name="connsiteX4" fmla="*/ 1320768 w 1320768"/>
                    <a:gd name="connsiteY4" fmla="*/ 482426 h 578913"/>
                    <a:gd name="connsiteX5" fmla="*/ 1224281 w 1320768"/>
                    <a:gd name="connsiteY5" fmla="*/ 578913 h 578913"/>
                    <a:gd name="connsiteX6" fmla="*/ 96487 w 1320768"/>
                    <a:gd name="connsiteY6" fmla="*/ 578913 h 578913"/>
                    <a:gd name="connsiteX7" fmla="*/ 0 w 1320768"/>
                    <a:gd name="connsiteY7" fmla="*/ 482426 h 578913"/>
                    <a:gd name="connsiteX8" fmla="*/ 0 w 1320768"/>
                    <a:gd name="connsiteY8" fmla="*/ 96487 h 57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68" h="578913">
                      <a:moveTo>
                        <a:pt x="0" y="96487"/>
                      </a:moveTo>
                      <a:cubicBezTo>
                        <a:pt x="0" y="43199"/>
                        <a:pt x="43199" y="0"/>
                        <a:pt x="96487" y="0"/>
                      </a:cubicBezTo>
                      <a:lnTo>
                        <a:pt x="1224281" y="0"/>
                      </a:lnTo>
                      <a:cubicBezTo>
                        <a:pt x="1277569" y="0"/>
                        <a:pt x="1320768" y="43199"/>
                        <a:pt x="1320768" y="96487"/>
                      </a:cubicBezTo>
                      <a:lnTo>
                        <a:pt x="1320768" y="482426"/>
                      </a:lnTo>
                      <a:cubicBezTo>
                        <a:pt x="1320768" y="535714"/>
                        <a:pt x="1277569" y="578913"/>
                        <a:pt x="1224281" y="578913"/>
                      </a:cubicBezTo>
                      <a:lnTo>
                        <a:pt x="96487" y="578913"/>
                      </a:lnTo>
                      <a:cubicBezTo>
                        <a:pt x="43199" y="578913"/>
                        <a:pt x="0" y="535714"/>
                        <a:pt x="0" y="482426"/>
                      </a:cubicBezTo>
                      <a:lnTo>
                        <a:pt x="0" y="96487"/>
                      </a:lnTo>
                      <a:close/>
                    </a:path>
                  </a:pathLst>
                </a:custGeom>
                <a:ln>
                  <a:solidFill>
                    <a:srgbClr val="128E9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840" tIns="96840" rIns="96840" bIns="96840" numCol="1" spcCol="1270" anchor="ctr" anchorCtr="0">
                  <a:noAutofit/>
                </a:bodyPr>
                <a:lstStyle/>
                <a:p>
                  <a:pPr algn="ctr" defTabSz="1066773">
                    <a:lnSpc>
                      <a:spcPct val="90000"/>
                    </a:lnSpc>
                    <a:spcBef>
                      <a:spcPct val="0"/>
                    </a:spcBef>
                    <a:spcAft>
                      <a:spcPct val="35000"/>
                    </a:spcAft>
                  </a:pPr>
                  <a:r>
                    <a:rPr lang="en-US" sz="2300" dirty="0">
                      <a:latin typeface="Futura"/>
                    </a:rPr>
                    <a:t>Taxes</a:t>
                  </a:r>
                </a:p>
              </p:txBody>
            </p:sp>
            <p:sp>
              <p:nvSpPr>
                <p:cNvPr id="13" name="Freeform 9" descr="" title="">
                  <a:extLst>
                    <a:ext uri="{FF2B5EF4-FFF2-40B4-BE49-F238E27FC236}">
                      <a16:creationId xmlns:a16="http://schemas.microsoft.com/office/drawing/2014/main" id="{1D641392-DDA5-4FB5-D5CA-48151B01E0B6}"/>
                    </a:ext>
                  </a:extLst>
                </p:cNvPr>
                <p:cNvSpPr/>
                <p:nvPr/>
              </p:nvSpPr>
              <p:spPr>
                <a:xfrm>
                  <a:off x="4952571" y="2836086"/>
                  <a:ext cx="1995835" cy="609599"/>
                </a:xfrm>
                <a:custGeom>
                  <a:avLst/>
                  <a:gdLst>
                    <a:gd name="connsiteX0" fmla="*/ 0 w 1786559"/>
                    <a:gd name="connsiteY0" fmla="*/ 114055 h 684317"/>
                    <a:gd name="connsiteX1" fmla="*/ 114055 w 1786559"/>
                    <a:gd name="connsiteY1" fmla="*/ 0 h 684317"/>
                    <a:gd name="connsiteX2" fmla="*/ 1672504 w 1786559"/>
                    <a:gd name="connsiteY2" fmla="*/ 0 h 684317"/>
                    <a:gd name="connsiteX3" fmla="*/ 1786559 w 1786559"/>
                    <a:gd name="connsiteY3" fmla="*/ 114055 h 684317"/>
                    <a:gd name="connsiteX4" fmla="*/ 1786559 w 1786559"/>
                    <a:gd name="connsiteY4" fmla="*/ 570262 h 684317"/>
                    <a:gd name="connsiteX5" fmla="*/ 1672504 w 1786559"/>
                    <a:gd name="connsiteY5" fmla="*/ 684317 h 684317"/>
                    <a:gd name="connsiteX6" fmla="*/ 114055 w 1786559"/>
                    <a:gd name="connsiteY6" fmla="*/ 684317 h 684317"/>
                    <a:gd name="connsiteX7" fmla="*/ 0 w 1786559"/>
                    <a:gd name="connsiteY7" fmla="*/ 570262 h 684317"/>
                    <a:gd name="connsiteX8" fmla="*/ 0 w 1786559"/>
                    <a:gd name="connsiteY8" fmla="*/ 114055 h 68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559" h="684317">
                      <a:moveTo>
                        <a:pt x="0" y="114055"/>
                      </a:moveTo>
                      <a:cubicBezTo>
                        <a:pt x="0" y="51064"/>
                        <a:pt x="51064" y="0"/>
                        <a:pt x="114055" y="0"/>
                      </a:cubicBezTo>
                      <a:lnTo>
                        <a:pt x="1672504" y="0"/>
                      </a:lnTo>
                      <a:cubicBezTo>
                        <a:pt x="1735495" y="0"/>
                        <a:pt x="1786559" y="51064"/>
                        <a:pt x="1786559" y="114055"/>
                      </a:cubicBezTo>
                      <a:lnTo>
                        <a:pt x="1786559" y="570262"/>
                      </a:lnTo>
                      <a:cubicBezTo>
                        <a:pt x="1786559" y="633253"/>
                        <a:pt x="1735495" y="684317"/>
                        <a:pt x="1672504" y="684317"/>
                      </a:cubicBezTo>
                      <a:lnTo>
                        <a:pt x="114055" y="684317"/>
                      </a:lnTo>
                      <a:cubicBezTo>
                        <a:pt x="51064" y="684317"/>
                        <a:pt x="0" y="633253"/>
                        <a:pt x="0" y="570262"/>
                      </a:cubicBezTo>
                      <a:lnTo>
                        <a:pt x="0" y="114055"/>
                      </a:lnTo>
                      <a:close/>
                    </a:path>
                  </a:pathLst>
                </a:custGeom>
                <a:ln>
                  <a:solidFill>
                    <a:srgbClr val="128E9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986" tIns="101986" rIns="101986" bIns="101986" numCol="1" spcCol="1270" anchor="ctr" anchorCtr="0">
                  <a:noAutofit/>
                </a:bodyPr>
                <a:lstStyle/>
                <a:p>
                  <a:pPr algn="ctr" defTabSz="1066773">
                    <a:lnSpc>
                      <a:spcPct val="90000"/>
                    </a:lnSpc>
                    <a:spcBef>
                      <a:spcPct val="0"/>
                    </a:spcBef>
                    <a:spcAft>
                      <a:spcPct val="35000"/>
                    </a:spcAft>
                  </a:pPr>
                  <a:r>
                    <a:rPr lang="en-US" sz="2300" dirty="0">
                      <a:latin typeface="Futura"/>
                    </a:rPr>
                    <a:t>Stock Options</a:t>
                  </a:r>
                </a:p>
              </p:txBody>
            </p:sp>
            <p:sp>
              <p:nvSpPr>
                <p:cNvPr id="14" name="Freeform 11" descr="" title="">
                  <a:extLst>
                    <a:ext uri="{FF2B5EF4-FFF2-40B4-BE49-F238E27FC236}">
                      <a16:creationId xmlns:a16="http://schemas.microsoft.com/office/drawing/2014/main" id="{70F89FB2-7621-9077-E8AD-18CE95A1E8C0}"/>
                    </a:ext>
                  </a:extLst>
                </p:cNvPr>
                <p:cNvSpPr/>
                <p:nvPr/>
              </p:nvSpPr>
              <p:spPr>
                <a:xfrm>
                  <a:off x="5270069" y="3902264"/>
                  <a:ext cx="2228527" cy="593536"/>
                </a:xfrm>
                <a:custGeom>
                  <a:avLst/>
                  <a:gdLst>
                    <a:gd name="connsiteX0" fmla="*/ 0 w 2115276"/>
                    <a:gd name="connsiteY0" fmla="*/ 98925 h 593536"/>
                    <a:gd name="connsiteX1" fmla="*/ 98925 w 2115276"/>
                    <a:gd name="connsiteY1" fmla="*/ 0 h 593536"/>
                    <a:gd name="connsiteX2" fmla="*/ 2016351 w 2115276"/>
                    <a:gd name="connsiteY2" fmla="*/ 0 h 593536"/>
                    <a:gd name="connsiteX3" fmla="*/ 2115276 w 2115276"/>
                    <a:gd name="connsiteY3" fmla="*/ 98925 h 593536"/>
                    <a:gd name="connsiteX4" fmla="*/ 2115276 w 2115276"/>
                    <a:gd name="connsiteY4" fmla="*/ 494611 h 593536"/>
                    <a:gd name="connsiteX5" fmla="*/ 2016351 w 2115276"/>
                    <a:gd name="connsiteY5" fmla="*/ 593536 h 593536"/>
                    <a:gd name="connsiteX6" fmla="*/ 98925 w 2115276"/>
                    <a:gd name="connsiteY6" fmla="*/ 593536 h 593536"/>
                    <a:gd name="connsiteX7" fmla="*/ 0 w 2115276"/>
                    <a:gd name="connsiteY7" fmla="*/ 494611 h 593536"/>
                    <a:gd name="connsiteX8" fmla="*/ 0 w 2115276"/>
                    <a:gd name="connsiteY8" fmla="*/ 98925 h 5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276" h="593536">
                      <a:moveTo>
                        <a:pt x="0" y="98925"/>
                      </a:moveTo>
                      <a:cubicBezTo>
                        <a:pt x="0" y="44290"/>
                        <a:pt x="44290" y="0"/>
                        <a:pt x="98925" y="0"/>
                      </a:cubicBezTo>
                      <a:lnTo>
                        <a:pt x="2016351" y="0"/>
                      </a:lnTo>
                      <a:cubicBezTo>
                        <a:pt x="2070986" y="0"/>
                        <a:pt x="2115276" y="44290"/>
                        <a:pt x="2115276" y="98925"/>
                      </a:cubicBezTo>
                      <a:lnTo>
                        <a:pt x="2115276" y="494611"/>
                      </a:lnTo>
                      <a:cubicBezTo>
                        <a:pt x="2115276" y="549246"/>
                        <a:pt x="2070986" y="593536"/>
                        <a:pt x="2016351" y="593536"/>
                      </a:cubicBezTo>
                      <a:lnTo>
                        <a:pt x="98925" y="593536"/>
                      </a:lnTo>
                      <a:cubicBezTo>
                        <a:pt x="44290" y="593536"/>
                        <a:pt x="0" y="549246"/>
                        <a:pt x="0" y="494611"/>
                      </a:cubicBezTo>
                      <a:lnTo>
                        <a:pt x="0" y="98925"/>
                      </a:lnTo>
                      <a:close/>
                    </a:path>
                  </a:pathLst>
                </a:custGeom>
                <a:ln>
                  <a:solidFill>
                    <a:srgbClr val="128E9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7554" tIns="97554" rIns="97554" bIns="97554" numCol="1" spcCol="1270" anchor="ctr" anchorCtr="0">
                  <a:noAutofit/>
                </a:bodyPr>
                <a:lstStyle/>
                <a:p>
                  <a:pPr algn="ctr" defTabSz="1066773">
                    <a:lnSpc>
                      <a:spcPct val="90000"/>
                    </a:lnSpc>
                    <a:spcBef>
                      <a:spcPct val="0"/>
                    </a:spcBef>
                    <a:spcAft>
                      <a:spcPct val="35000"/>
                    </a:spcAft>
                  </a:pPr>
                  <a:r>
                    <a:rPr lang="en-US" sz="2300" dirty="0">
                      <a:latin typeface="Futura"/>
                    </a:rPr>
                    <a:t>Unemployment</a:t>
                  </a:r>
                </a:p>
              </p:txBody>
            </p:sp>
            <p:grpSp>
              <p:nvGrpSpPr>
                <p:cNvPr id="15" name="Group 14" descr="" title="">
                  <a:extLst>
                    <a:ext uri="{FF2B5EF4-FFF2-40B4-BE49-F238E27FC236}">
                      <a16:creationId xmlns:a16="http://schemas.microsoft.com/office/drawing/2014/main" id="{D1920686-8503-223D-39F0-FA8AB8A33700}"/>
                    </a:ext>
                  </a:extLst>
                </p:cNvPr>
                <p:cNvGrpSpPr/>
                <p:nvPr/>
              </p:nvGrpSpPr>
              <p:grpSpPr>
                <a:xfrm>
                  <a:off x="1597014" y="4897174"/>
                  <a:ext cx="5901582" cy="621087"/>
                  <a:chOff x="2661418" y="5128763"/>
                  <a:chExt cx="5901582" cy="621087"/>
                </a:xfrm>
              </p:grpSpPr>
              <p:sp>
                <p:nvSpPr>
                  <p:cNvPr id="19" name="Rounded Rectangle 16" descr="" title="">
                    <a:extLst>
                      <a:ext uri="{FF2B5EF4-FFF2-40B4-BE49-F238E27FC236}">
                        <a16:creationId xmlns:a16="http://schemas.microsoft.com/office/drawing/2014/main" id="{0E5CF624-1C6E-7AA3-ACB2-145BC5E0EA5D}"/>
                      </a:ext>
                    </a:extLst>
                  </p:cNvPr>
                  <p:cNvSpPr/>
                  <p:nvPr/>
                </p:nvSpPr>
                <p:spPr>
                  <a:xfrm>
                    <a:off x="6089815" y="5128763"/>
                    <a:ext cx="2473185" cy="621087"/>
                  </a:xfrm>
                  <a:prstGeom prst="roundRect">
                    <a:avLst/>
                  </a:prstGeom>
                  <a:ln>
                    <a:solidFill>
                      <a:srgbClr val="128E9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Rounded Rectangle 4" descr="" title="">
                    <a:extLst>
                      <a:ext uri="{FF2B5EF4-FFF2-40B4-BE49-F238E27FC236}">
                        <a16:creationId xmlns:a16="http://schemas.microsoft.com/office/drawing/2014/main" id="{AEDF7A52-F7EF-8223-F32A-6AC13420874A}"/>
                      </a:ext>
                    </a:extLst>
                  </p:cNvPr>
                  <p:cNvSpPr/>
                  <p:nvPr/>
                </p:nvSpPr>
                <p:spPr>
                  <a:xfrm>
                    <a:off x="6089815" y="5180103"/>
                    <a:ext cx="2473185" cy="4971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1066773">
                      <a:spcBef>
                        <a:spcPct val="0"/>
                      </a:spcBef>
                    </a:pPr>
                    <a:r>
                      <a:rPr lang="en-US" sz="2100" dirty="0">
                        <a:latin typeface="Futura"/>
                      </a:rPr>
                      <a:t>Title VII/ADA/ADEA</a:t>
                    </a:r>
                  </a:p>
                </p:txBody>
              </p:sp>
              <p:sp>
                <p:nvSpPr>
                  <p:cNvPr id="21" name="Rounded Rectangle 18" descr="" title="">
                    <a:extLst>
                      <a:ext uri="{FF2B5EF4-FFF2-40B4-BE49-F238E27FC236}">
                        <a16:creationId xmlns:a16="http://schemas.microsoft.com/office/drawing/2014/main" id="{8D82B625-B86F-31E1-AA71-74D1B24D8215}"/>
                      </a:ext>
                    </a:extLst>
                  </p:cNvPr>
                  <p:cNvSpPr/>
                  <p:nvPr/>
                </p:nvSpPr>
                <p:spPr>
                  <a:xfrm>
                    <a:off x="2661418" y="5154956"/>
                    <a:ext cx="2783840" cy="594891"/>
                  </a:xfrm>
                  <a:prstGeom prst="roundRect">
                    <a:avLst/>
                  </a:prstGeom>
                  <a:ln>
                    <a:solidFill>
                      <a:srgbClr val="128E9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endParaRPr lang="en-US" dirty="0"/>
                  </a:p>
                </p:txBody>
              </p:sp>
            </p:grpSp>
            <p:grpSp>
              <p:nvGrpSpPr>
                <p:cNvPr id="16" name="Group 15" descr="" title="">
                  <a:extLst>
                    <a:ext uri="{FF2B5EF4-FFF2-40B4-BE49-F238E27FC236}">
                      <a16:creationId xmlns:a16="http://schemas.microsoft.com/office/drawing/2014/main" id="{3489AD6C-CEA1-F9BC-8944-3EAD05957A37}"/>
                    </a:ext>
                  </a:extLst>
                </p:cNvPr>
                <p:cNvGrpSpPr/>
                <p:nvPr/>
              </p:nvGrpSpPr>
              <p:grpSpPr>
                <a:xfrm>
                  <a:off x="2523273" y="2836083"/>
                  <a:ext cx="1828800" cy="609600"/>
                  <a:chOff x="2523273" y="2836083"/>
                  <a:chExt cx="1828800" cy="609600"/>
                </a:xfrm>
              </p:grpSpPr>
              <p:sp>
                <p:nvSpPr>
                  <p:cNvPr id="17" name="Rounded Rectangle 14" descr="" title="">
                    <a:extLst>
                      <a:ext uri="{FF2B5EF4-FFF2-40B4-BE49-F238E27FC236}">
                        <a16:creationId xmlns:a16="http://schemas.microsoft.com/office/drawing/2014/main" id="{27B1DA82-9A67-2D01-08FB-CC01E248115B}"/>
                      </a:ext>
                    </a:extLst>
                  </p:cNvPr>
                  <p:cNvSpPr/>
                  <p:nvPr/>
                </p:nvSpPr>
                <p:spPr>
                  <a:xfrm>
                    <a:off x="2523273" y="2836083"/>
                    <a:ext cx="1828800" cy="609600"/>
                  </a:xfrm>
                  <a:prstGeom prst="roundRect">
                    <a:avLst/>
                  </a:prstGeom>
                  <a:ln>
                    <a:solidFill>
                      <a:srgbClr val="128E9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ounded Rectangle 4" descr="" title="">
                    <a:extLst>
                      <a:ext uri="{FF2B5EF4-FFF2-40B4-BE49-F238E27FC236}">
                        <a16:creationId xmlns:a16="http://schemas.microsoft.com/office/drawing/2014/main" id="{5EC7600F-35E0-F80D-2956-1922E30F7975}"/>
                      </a:ext>
                    </a:extLst>
                  </p:cNvPr>
                  <p:cNvSpPr/>
                  <p:nvPr/>
                </p:nvSpPr>
                <p:spPr>
                  <a:xfrm>
                    <a:off x="2563186" y="2865842"/>
                    <a:ext cx="1739525" cy="5500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1066773">
                      <a:lnSpc>
                        <a:spcPct val="90000"/>
                      </a:lnSpc>
                      <a:spcBef>
                        <a:spcPct val="0"/>
                      </a:spcBef>
                      <a:spcAft>
                        <a:spcPct val="35000"/>
                      </a:spcAft>
                    </a:pPr>
                    <a:r>
                      <a:rPr lang="en-US" sz="2300" dirty="0">
                        <a:latin typeface="Futura"/>
                      </a:rPr>
                      <a:t>Retirement</a:t>
                    </a:r>
                  </a:p>
                </p:txBody>
              </p:sp>
            </p:grpSp>
          </p:grpSp>
        </p:grpSp>
        <p:sp>
          <p:nvSpPr>
            <p:cNvPr id="8" name="Rectangle 7" descr="" title="">
              <a:extLst>
                <a:ext uri="{FF2B5EF4-FFF2-40B4-BE49-F238E27FC236}">
                  <a16:creationId xmlns:a16="http://schemas.microsoft.com/office/drawing/2014/main" id="{369C7D38-9256-80BE-1A14-C681DA77F6F4}"/>
                </a:ext>
              </a:extLst>
            </p:cNvPr>
            <p:cNvSpPr/>
            <p:nvPr/>
          </p:nvSpPr>
          <p:spPr>
            <a:xfrm>
              <a:off x="2177119" y="3584402"/>
              <a:ext cx="2318681" cy="232659"/>
            </a:xfrm>
            <a:prstGeom prst="rect">
              <a:avLst/>
            </a:prstGeom>
          </p:spPr>
          <p:txBody>
            <a:bodyPr wrap="square">
              <a:spAutoFit/>
            </a:bodyPr>
            <a:lstStyle/>
            <a:p>
              <a:pPr algn="ctr" defTabSz="1066773">
                <a:lnSpc>
                  <a:spcPct val="90000"/>
                </a:lnSpc>
                <a:spcBef>
                  <a:spcPct val="0"/>
                </a:spcBef>
                <a:spcAft>
                  <a:spcPct val="35000"/>
                </a:spcAft>
              </a:pPr>
              <a:r>
                <a:rPr lang="en-US" dirty="0">
                  <a:latin typeface="Futura"/>
                </a:rPr>
                <a:t>Affordable Care Act</a:t>
              </a:r>
            </a:p>
          </p:txBody>
        </p:sp>
      </p:grpSp>
    </p:spTree>
    <p:extLst>
      <p:ext uri="{BB962C8B-B14F-4D97-AF65-F5344CB8AC3E}">
        <p14:creationId xmlns:p14="http://schemas.microsoft.com/office/powerpoint/2010/main" val="119210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8EF1BC91-AC75-583F-60D3-0D10DE7A621B}"/>
              </a:ext>
            </a:extLst>
          </p:cNvPr>
          <p:cNvSpPr>
            <a:spLocks noGrp="1"/>
          </p:cNvSpPr>
          <p:nvPr>
            <p:ph type="sldNum" sz="quarter" idx="4"/>
          </p:nvPr>
        </p:nvSpPr>
        <p:spPr/>
        <p:txBody>
          <a:bodyPr/>
          <a:lstStyle/>
          <a:p>
            <a:fld id="{B73F69C2-009F-4240-9724-5B3BAC1E9E06}" type="slidenum">
              <a:rPr lang="en-US" smtClean="0"/>
              <a:pPr/>
              <a:t>18</a:t>
            </a:fld>
            <a:endParaRPr lang="en-US" dirty="0"/>
          </a:p>
        </p:txBody>
      </p:sp>
      <p:sp>
        <p:nvSpPr>
          <p:cNvPr id="4" name="Content Placeholder 3" descr="" title="">
            <a:extLst>
              <a:ext uri="{FF2B5EF4-FFF2-40B4-BE49-F238E27FC236}">
                <a16:creationId xmlns:a16="http://schemas.microsoft.com/office/drawing/2014/main" id="{3DF7FED8-F86F-9703-C2E2-0F95C7442842}"/>
              </a:ext>
            </a:extLst>
          </p:cNvPr>
          <p:cNvSpPr>
            <a:spLocks noGrp="1"/>
          </p:cNvSpPr>
          <p:nvPr>
            <p:ph type="body" sz="quarter" idx="12"/>
          </p:nvPr>
        </p:nvSpPr>
        <p:spPr>
          <a:xfrm>
            <a:off x="7776950" y="1690932"/>
            <a:ext cx="3703638" cy="3476135"/>
          </a:xfrm>
        </p:spPr>
        <p:txBody>
          <a:bodyPr/>
          <a:lstStyle/>
          <a:p>
            <a:pPr marL="0" indent="0" algn="ctr">
              <a:buNone/>
            </a:pPr>
            <a:r>
              <a:rPr lang="en-US" sz="4800" dirty="0"/>
              <a:t>The IC Tests Under Federal and State Laws</a:t>
            </a:r>
          </a:p>
        </p:txBody>
      </p:sp>
      <p:pic>
        <p:nvPicPr>
          <p:cNvPr id="7" name="Picture Placeholder 6" descr="" title="">
            <a:extLst>
              <a:ext uri="{FF2B5EF4-FFF2-40B4-BE49-F238E27FC236}">
                <a16:creationId xmlns:a16="http://schemas.microsoft.com/office/drawing/2014/main" id="{9F868A56-8CFC-4649-01C0-03516D20588C}"/>
              </a:ext>
            </a:extLst>
          </p:cNvPr>
          <p:cNvPicPr>
            <a:picLocks noGrp="1" noChangeAspect="1"/>
          </p:cNvPicPr>
          <p:nvPr>
            <p:ph type="pic" sz="quarter" idx="4294967295"/>
          </p:nvPr>
        </p:nvPicPr>
        <p:blipFill>
          <a:blip r:embed="rId3"/>
          <a:srcRect l="1220" r="1220"/>
          <a:stretch/>
        </p:blipFill>
        <p:spPr>
          <a:xfrm>
            <a:off x="0" y="0"/>
            <a:ext cx="6858000" cy="6858000"/>
          </a:xfrm>
          <a:prstGeom prst="ellipse">
            <a:avLst/>
          </a:prstGeom>
        </p:spPr>
      </p:pic>
    </p:spTree>
    <p:extLst>
      <p:ext uri="{BB962C8B-B14F-4D97-AF65-F5344CB8AC3E}">
        <p14:creationId xmlns:p14="http://schemas.microsoft.com/office/powerpoint/2010/main" val="133982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19.xml><?xml version="1.0" encoding="utf-8"?>
<p:sld xmlns:a16="http://schemas.microsoft.com/office/drawing/2014/main"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17D9933D-DE5D-AAFD-37A4-50E1361333A5}"/>
            </a:ext>
          </a:extLst>
        </p:cNvPr>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CD5BACC4-CBF4-E564-A13D-E6CD00B572E0}"/>
              </a:ext>
            </a:extLst>
          </p:cNvPr>
          <p:cNvSpPr>
            <a:spLocks noGrp="1"/>
          </p:cNvSpPr>
          <p:nvPr>
            <p:ph type="sldNum" sz="quarter" idx="10"/>
          </p:nvPr>
        </p:nvSpPr>
        <p:spPr/>
        <p:txBody>
          <a:bodyPr/>
          <a:lstStyle/>
          <a:p>
            <a:fld id="{B73F69C2-009F-4240-9724-5B3BAC1E9E06}" type="slidenum">
              <a:rPr lang="en-US" smtClean="0"/>
              <a:pPr/>
              <a:t>19</a:t>
            </a:fld>
            <a:endParaRPr lang="en-US" dirty="0"/>
          </a:p>
        </p:txBody>
      </p:sp>
      <p:sp>
        <p:nvSpPr>
          <p:cNvPr id="3" name="Title 2" descr="" title="">
            <a:extLst>
              <a:ext uri="{FF2B5EF4-FFF2-40B4-BE49-F238E27FC236}">
                <a16:creationId xmlns:a16="http://schemas.microsoft.com/office/drawing/2014/main" id="{EBC8EC69-3A01-9B5F-2443-5AD3BD2EA434}"/>
              </a:ext>
            </a:extLst>
          </p:cNvPr>
          <p:cNvSpPr>
            <a:spLocks noGrp="1"/>
          </p:cNvSpPr>
          <p:nvPr>
            <p:ph type="title"/>
          </p:nvPr>
        </p:nvSpPr>
        <p:spPr/>
        <p:txBody>
          <a:bodyPr/>
          <a:lstStyle/>
          <a:p>
            <a:r>
              <a:rPr lang="en-US" sz="4000" b="1" dirty="0"/>
              <a:t>Over 100 Different Legal Tests in the US</a:t>
            </a:r>
            <a:endParaRPr lang="en-US" dirty="0"/>
          </a:p>
        </p:txBody>
      </p:sp>
      <p:sp>
        <p:nvSpPr>
          <p:cNvPr id="4" name="Content Placeholder 3" descr="" title="">
            <a:extLst>
              <a:ext uri="{FF2B5EF4-FFF2-40B4-BE49-F238E27FC236}">
                <a16:creationId xmlns:a16="http://schemas.microsoft.com/office/drawing/2014/main" id="{CC8F651F-7122-A962-409D-BEAE600CE309}"/>
              </a:ext>
            </a:extLst>
          </p:cNvPr>
          <p:cNvSpPr>
            <a:spLocks noGrp="1"/>
          </p:cNvSpPr>
          <p:nvPr>
            <p:ph sz="quarter" idx="11"/>
          </p:nvPr>
        </p:nvSpPr>
        <p:spPr>
          <a:xfrm>
            <a:off x="5618375" y="1737360"/>
            <a:ext cx="6290606" cy="4572000"/>
          </a:xfrm>
        </p:spPr>
        <p:txBody>
          <a:bodyPr/>
          <a:lstStyle/>
          <a:p>
            <a:pPr algn="just"/>
            <a:r>
              <a:rPr lang="en-US" dirty="0"/>
              <a:t>Federal law alone has multiple different tests for determining IC status</a:t>
            </a:r>
          </a:p>
          <a:p>
            <a:pPr algn="just"/>
            <a:r>
              <a:rPr lang="en-US" dirty="0"/>
              <a:t>Layered on top of these, states may have up to six different tests under different laws</a:t>
            </a:r>
          </a:p>
          <a:p>
            <a:pPr algn="just"/>
            <a:r>
              <a:rPr lang="en-US" dirty="0"/>
              <a:t>There is however a theme to these tests….</a:t>
            </a:r>
          </a:p>
        </p:txBody>
      </p:sp>
      <p:graphicFrame>
        <p:nvGraphicFramePr>
          <p:cNvPr id="8" name="Content Placeholder 17" descr="" title="">
            <a:extLst>
              <a:ext uri="{FF2B5EF4-FFF2-40B4-BE49-F238E27FC236}">
                <a16:creationId xmlns:a16="http://schemas.microsoft.com/office/drawing/2014/main" id="{7C670FD6-F378-564E-A756-E107B012D65E}"/>
              </a:ext>
            </a:extLst>
          </p:cNvPr>
          <p:cNvGraphicFramePr>
            <a:graphicFrameLocks/>
          </p:cNvGraphicFramePr>
          <p:nvPr>
            <p:extLst>
              <p:ext uri="{D42A27DB-BD31-4B8C-83A1-F6EECF244321}">
                <p14:modId xmlns:p14="http://schemas.microsoft.com/office/powerpoint/2010/main" val="3896308379"/>
              </p:ext>
            </p:extLst>
          </p:nvPr>
        </p:nvGraphicFramePr>
        <p:xfrm>
          <a:off x="296018" y="1809946"/>
          <a:ext cx="5322357" cy="408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08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dgm="http://schemas.openxmlformats.org/drawingml/2006/diagram">
      <p:transition spd="med">
        <p:fade/>
      </p:transition>
    </mc:Fallback>
  </mc:AlternateContent>
</p:sld>
</file>

<file path=ppt/slides/slide2.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538" descr="" title=""/>
        <p:cNvGrpSpPr/>
        <p:nvPr/>
      </p:nvGrpSpPr>
      <p:grpSpPr>
        <a:xfrm>
          <a:off x="0" y="0"/>
          <a:ext cx="0" cy="0"/>
          <a:chOff x="0" y="0"/>
          <a:chExt cx="0" cy="0"/>
        </a:xfrm>
      </p:grpSpPr>
      <p:sp>
        <p:nvSpPr>
          <p:cNvPr id="539" name="Google Shape;539;p70" descr="" title=""/>
          <p:cNvSpPr txBox="1">
            <a:spLocks noGrp="1"/>
          </p:cNvSpPr>
          <p:nvPr>
            <p:ph type="sldNum" idx="12"/>
          </p:nvPr>
        </p:nvSpPr>
        <p:spPr>
          <a:xfrm>
            <a:off x="9067800" y="6553201"/>
            <a:ext cx="2844800" cy="228800"/>
          </a:xfrm>
          <a:prstGeom prst="rect">
            <a:avLst/>
          </a:prstGeom>
          <a:noFill/>
          <a:ln>
            <a:noFill/>
          </a:ln>
        </p:spPr>
        <p:txBody>
          <a:bodyPr spcFirstLastPara="1" wrap="square" lIns="91433" tIns="45700" rIns="91433" bIns="45700" anchor="ctr" anchorCtr="0">
            <a:noAutofit/>
          </a:bodyPr>
          <a:lstStyle/>
          <a:p>
            <a:pPr>
              <a:buClr>
                <a:srgbClr val="FFFFFF"/>
              </a:buClr>
              <a:buSzPts val="800"/>
            </a:pPr>
            <a:fld id="{00000000-1234-1234-1234-123412341234}" type="slidenum">
              <a:rPr lang="en">
                <a:solidFill>
                  <a:srgbClr val="FFFFFF"/>
                </a:solidFill>
              </a:rPr>
              <a:pPr>
                <a:buClr>
                  <a:srgbClr val="FFFFFF"/>
                </a:buClr>
                <a:buSzPts val="800"/>
              </a:pPr>
              <a:t>2</a:t>
            </a:fld>
            <a:endParaRPr>
              <a:solidFill>
                <a:srgbClr val="FFFFFF"/>
              </a:solidFill>
            </a:endParaRPr>
          </a:p>
        </p:txBody>
      </p:sp>
      <p:sp>
        <p:nvSpPr>
          <p:cNvPr id="540" name="Google Shape;540;p70" descr="" title=""/>
          <p:cNvSpPr txBox="1">
            <a:spLocks noGrp="1"/>
          </p:cNvSpPr>
          <p:nvPr>
            <p:ph type="body" idx="1"/>
          </p:nvPr>
        </p:nvSpPr>
        <p:spPr>
          <a:xfrm>
            <a:off x="7168896" y="2560319"/>
            <a:ext cx="4282000" cy="2124800"/>
          </a:xfrm>
          <a:prstGeom prst="rect">
            <a:avLst/>
          </a:prstGeom>
          <a:noFill/>
          <a:ln>
            <a:noFill/>
          </a:ln>
        </p:spPr>
        <p:txBody>
          <a:bodyPr spcFirstLastPara="1" wrap="square" lIns="91433" tIns="45700" rIns="91433" bIns="45700" anchor="ctr" anchorCtr="0">
            <a:noAutofit/>
          </a:bodyPr>
          <a:lstStyle/>
          <a:p>
            <a:pPr marL="0" indent="0">
              <a:spcBef>
                <a:spcPts val="0"/>
              </a:spcBef>
            </a:pPr>
            <a:r>
              <a:rPr lang="en" b="0"/>
              <a:t>Introduction to ComplianceHR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20.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F049E8D7-A89B-E61F-FCED-17D327251168}"/>
              </a:ext>
            </a:extLst>
          </p:cNvPr>
          <p:cNvSpPr>
            <a:spLocks noGrp="1"/>
          </p:cNvSpPr>
          <p:nvPr>
            <p:ph type="sldNum" sz="quarter" idx="10"/>
          </p:nvPr>
        </p:nvSpPr>
        <p:spPr/>
        <p:txBody>
          <a:bodyPr/>
          <a:lstStyle/>
          <a:p>
            <a:fld id="{B73F69C2-009F-4240-9724-5B3BAC1E9E06}" type="slidenum">
              <a:rPr lang="en-US" smtClean="0"/>
              <a:pPr/>
              <a:t>20</a:t>
            </a:fld>
            <a:endParaRPr lang="en-US" dirty="0"/>
          </a:p>
        </p:txBody>
      </p:sp>
      <p:sp>
        <p:nvSpPr>
          <p:cNvPr id="3" name="Title 2" descr="" title="">
            <a:extLst>
              <a:ext uri="{FF2B5EF4-FFF2-40B4-BE49-F238E27FC236}">
                <a16:creationId xmlns:a16="http://schemas.microsoft.com/office/drawing/2014/main" id="{7264F078-E33F-0A5D-D84C-FE04D51BFFDE}"/>
              </a:ext>
            </a:extLst>
          </p:cNvPr>
          <p:cNvSpPr>
            <a:spLocks noGrp="1"/>
          </p:cNvSpPr>
          <p:nvPr>
            <p:ph type="title"/>
          </p:nvPr>
        </p:nvSpPr>
        <p:spPr/>
        <p:txBody>
          <a:bodyPr/>
          <a:lstStyle/>
          <a:p>
            <a:r>
              <a:rPr lang="en-US" dirty="0"/>
              <a:t>IRS “20 Factors”</a:t>
            </a:r>
          </a:p>
        </p:txBody>
      </p:sp>
      <p:pic>
        <p:nvPicPr>
          <p:cNvPr id="6" name="Content Placeholder 7" descr="" title="">
            <a:extLst>
              <a:ext uri="{FF2B5EF4-FFF2-40B4-BE49-F238E27FC236}">
                <a16:creationId xmlns:a16="http://schemas.microsoft.com/office/drawing/2014/main" id="{24648460-2905-15C5-6597-6BF043D8E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2106941"/>
            <a:ext cx="2540000" cy="1524000"/>
          </a:xfrm>
          <a:prstGeom prst="rect">
            <a:avLst/>
          </a:prstGeom>
        </p:spPr>
      </p:pic>
      <p:sp>
        <p:nvSpPr>
          <p:cNvPr id="7" name="Content Placeholder 6" descr="" title="">
            <a:extLst>
              <a:ext uri="{FF2B5EF4-FFF2-40B4-BE49-F238E27FC236}">
                <a16:creationId xmlns:a16="http://schemas.microsoft.com/office/drawing/2014/main" id="{F2A15912-6E47-C617-B56D-FC9325131971}"/>
              </a:ext>
            </a:extLst>
          </p:cNvPr>
          <p:cNvSpPr txBox="1">
            <a:spLocks/>
          </p:cNvSpPr>
          <p:nvPr/>
        </p:nvSpPr>
        <p:spPr>
          <a:xfrm>
            <a:off x="277810" y="1480372"/>
            <a:ext cx="4470400" cy="4673600"/>
          </a:xfrm>
          <a:prstGeom prst="rect">
            <a:avLst/>
          </a:prstGeom>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indent="-609585">
              <a:spcBef>
                <a:spcPts val="0"/>
              </a:spcBef>
              <a:buFont typeface="+mj-lt"/>
              <a:buAutoNum type="arabicPeriod"/>
            </a:pPr>
            <a:r>
              <a:rPr lang="en-US" sz="2700" dirty="0"/>
              <a:t>No instructions</a:t>
            </a:r>
          </a:p>
          <a:p>
            <a:pPr marL="609585" indent="-609585">
              <a:spcBef>
                <a:spcPts val="0"/>
              </a:spcBef>
              <a:buFont typeface="+mj-lt"/>
              <a:buAutoNum type="arabicPeriod"/>
            </a:pPr>
            <a:r>
              <a:rPr lang="en-US" sz="2700" dirty="0"/>
              <a:t>No training</a:t>
            </a:r>
          </a:p>
          <a:p>
            <a:pPr marL="609585" indent="-609585">
              <a:spcBef>
                <a:spcPts val="0"/>
              </a:spcBef>
              <a:buFont typeface="+mj-lt"/>
              <a:buAutoNum type="arabicPeriod"/>
            </a:pPr>
            <a:r>
              <a:rPr lang="en-US" sz="2700" dirty="0"/>
              <a:t>No integration</a:t>
            </a:r>
          </a:p>
          <a:p>
            <a:pPr marL="609585" indent="-609585">
              <a:spcBef>
                <a:spcPts val="0"/>
              </a:spcBef>
              <a:buFont typeface="+mj-lt"/>
              <a:buAutoNum type="arabicPeriod"/>
            </a:pPr>
            <a:r>
              <a:rPr lang="en-US" sz="2700" dirty="0"/>
              <a:t>Services do not have to </a:t>
            </a:r>
            <a:br>
              <a:rPr lang="en-US" sz="2700" dirty="0"/>
            </a:br>
            <a:r>
              <a:rPr lang="en-US" sz="2700" dirty="0"/>
              <a:t>be rendered personally</a:t>
            </a:r>
          </a:p>
          <a:p>
            <a:pPr marL="609585" indent="-609585">
              <a:spcBef>
                <a:spcPts val="0"/>
              </a:spcBef>
              <a:buFont typeface="+mj-lt"/>
              <a:buAutoNum type="arabicPeriod"/>
            </a:pPr>
            <a:r>
              <a:rPr lang="en-US" sz="2700" dirty="0"/>
              <a:t>Control over assistants</a:t>
            </a:r>
          </a:p>
          <a:p>
            <a:pPr marL="609585" indent="-609585">
              <a:spcBef>
                <a:spcPts val="0"/>
              </a:spcBef>
              <a:buFont typeface="+mj-lt"/>
              <a:buAutoNum type="arabicPeriod"/>
            </a:pPr>
            <a:r>
              <a:rPr lang="en-US" sz="2700" dirty="0"/>
              <a:t>No continuing relationship</a:t>
            </a:r>
          </a:p>
          <a:p>
            <a:pPr marL="609585" indent="-609585">
              <a:spcBef>
                <a:spcPts val="0"/>
              </a:spcBef>
              <a:buFont typeface="+mj-lt"/>
              <a:buAutoNum type="arabicPeriod"/>
            </a:pPr>
            <a:r>
              <a:rPr lang="en-US" sz="2700" dirty="0"/>
              <a:t>Work hours </a:t>
            </a:r>
          </a:p>
          <a:p>
            <a:pPr marL="609585" indent="-609585">
              <a:spcBef>
                <a:spcPts val="0"/>
              </a:spcBef>
              <a:buFont typeface="+mj-lt"/>
              <a:buAutoNum type="arabicPeriod"/>
            </a:pPr>
            <a:r>
              <a:rPr lang="en-US" sz="2700" dirty="0"/>
              <a:t>Time to pursue other work</a:t>
            </a:r>
          </a:p>
          <a:p>
            <a:pPr marL="609585" indent="-609585">
              <a:spcBef>
                <a:spcPts val="0"/>
              </a:spcBef>
              <a:buFont typeface="+mj-lt"/>
              <a:buAutoNum type="arabicPeriod"/>
            </a:pPr>
            <a:r>
              <a:rPr lang="en-US" sz="2700" dirty="0"/>
              <a:t>Job location</a:t>
            </a:r>
          </a:p>
          <a:p>
            <a:pPr marL="609585" indent="-609585">
              <a:spcBef>
                <a:spcPts val="0"/>
              </a:spcBef>
              <a:buFont typeface="+mj-lt"/>
              <a:buAutoNum type="arabicPeriod"/>
            </a:pPr>
            <a:r>
              <a:rPr lang="en-US" sz="2700" dirty="0"/>
              <a:t>No requirements on the </a:t>
            </a:r>
            <a:br>
              <a:rPr lang="en-US" sz="2700" dirty="0"/>
            </a:br>
            <a:r>
              <a:rPr lang="en-US" sz="2700" dirty="0"/>
              <a:t>order or sequence of work</a:t>
            </a:r>
          </a:p>
        </p:txBody>
      </p:sp>
      <p:sp>
        <p:nvSpPr>
          <p:cNvPr id="8" name="Content Placeholder 1" descr="" title="">
            <a:extLst>
              <a:ext uri="{FF2B5EF4-FFF2-40B4-BE49-F238E27FC236}">
                <a16:creationId xmlns:a16="http://schemas.microsoft.com/office/drawing/2014/main" id="{7C07A58B-E3D0-3DBE-405B-A6504BC662C8}"/>
              </a:ext>
            </a:extLst>
          </p:cNvPr>
          <p:cNvSpPr txBox="1">
            <a:spLocks/>
          </p:cNvSpPr>
          <p:nvPr/>
        </p:nvSpPr>
        <p:spPr>
          <a:xfrm>
            <a:off x="5106992" y="1480372"/>
            <a:ext cx="6805608" cy="4673600"/>
          </a:xfrm>
          <a:prstGeom prst="rect">
            <a:avLst/>
          </a:prstGeom>
        </p:spPr>
        <p:txBody>
          <a:bodyPr lIns="91432" tIns="45718" rIns="91432" bIns="45718" anchor="ctr">
            <a:noAutofit/>
          </a:bodyPr>
          <a:lstStyle>
            <a:lvl1pPr marL="257162" indent="-257162" algn="l" defTabSz="68576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609585" indent="-609585">
              <a:spcBef>
                <a:spcPts val="0"/>
              </a:spcBef>
              <a:buFont typeface="+mj-lt"/>
              <a:buAutoNum type="arabicPeriod" startAt="11"/>
            </a:pPr>
            <a:r>
              <a:rPr lang="en-US" sz="2500" dirty="0"/>
              <a:t>No required reports</a:t>
            </a:r>
          </a:p>
          <a:p>
            <a:pPr marL="609585" indent="-609585">
              <a:spcBef>
                <a:spcPts val="0"/>
              </a:spcBef>
              <a:buFont typeface="+mj-lt"/>
              <a:buAutoNum type="arabicPeriod" startAt="11"/>
            </a:pPr>
            <a:r>
              <a:rPr lang="en-US" sz="2500" dirty="0"/>
              <a:t>Payment for the result</a:t>
            </a:r>
          </a:p>
          <a:p>
            <a:pPr marL="609585" indent="-609585">
              <a:spcBef>
                <a:spcPts val="0"/>
              </a:spcBef>
              <a:buFont typeface="+mj-lt"/>
              <a:buAutoNum type="arabicPeriod" startAt="11"/>
            </a:pPr>
            <a:r>
              <a:rPr lang="en-US" sz="2500" dirty="0"/>
              <a:t>Business expenses</a:t>
            </a:r>
          </a:p>
          <a:p>
            <a:pPr marL="609585" indent="-609585">
              <a:spcBef>
                <a:spcPts val="0"/>
              </a:spcBef>
              <a:buFont typeface="+mj-lt"/>
              <a:buAutoNum type="arabicPeriod" startAt="11"/>
            </a:pPr>
            <a:r>
              <a:rPr lang="en-US" sz="2500" dirty="0"/>
              <a:t>Own tools</a:t>
            </a:r>
          </a:p>
          <a:p>
            <a:pPr marL="609585" indent="-609585">
              <a:spcBef>
                <a:spcPts val="0"/>
              </a:spcBef>
              <a:buFont typeface="+mj-lt"/>
              <a:buAutoNum type="arabicPeriod" startAt="11"/>
            </a:pPr>
            <a:r>
              <a:rPr lang="en-US" sz="2500" dirty="0"/>
              <a:t>Significant investment</a:t>
            </a:r>
          </a:p>
          <a:p>
            <a:pPr marL="609585" indent="-609585">
              <a:spcBef>
                <a:spcPts val="0"/>
              </a:spcBef>
              <a:buFont typeface="+mj-lt"/>
              <a:buAutoNum type="arabicPeriod" startAt="11"/>
            </a:pPr>
            <a:r>
              <a:rPr lang="en-US" sz="2500" dirty="0"/>
              <a:t>Possible profit or loss</a:t>
            </a:r>
          </a:p>
          <a:p>
            <a:pPr marL="609585" indent="-609585">
              <a:spcBef>
                <a:spcPts val="0"/>
              </a:spcBef>
              <a:buFont typeface="+mj-lt"/>
              <a:buAutoNum type="arabicPeriod" startAt="11"/>
            </a:pPr>
            <a:r>
              <a:rPr lang="en-US" sz="2500" dirty="0"/>
              <a:t>Working for multiple firms</a:t>
            </a:r>
          </a:p>
          <a:p>
            <a:pPr marL="609585" indent="-609585">
              <a:spcBef>
                <a:spcPts val="0"/>
              </a:spcBef>
              <a:buFont typeface="+mj-lt"/>
              <a:buAutoNum type="arabicPeriod" startAt="11"/>
            </a:pPr>
            <a:r>
              <a:rPr lang="en-US" sz="2500" dirty="0"/>
              <a:t>Services available to the general public</a:t>
            </a:r>
          </a:p>
          <a:p>
            <a:pPr marL="609585" indent="-609585">
              <a:spcBef>
                <a:spcPts val="0"/>
              </a:spcBef>
              <a:buFont typeface="+mj-lt"/>
              <a:buAutoNum type="arabicPeriod" startAt="11"/>
            </a:pPr>
            <a:r>
              <a:rPr lang="en-US" sz="2500" dirty="0"/>
              <a:t>Limited right to discharge</a:t>
            </a:r>
          </a:p>
          <a:p>
            <a:pPr marL="609585" indent="-609585">
              <a:spcBef>
                <a:spcPts val="0"/>
              </a:spcBef>
              <a:buFont typeface="+mj-lt"/>
              <a:buAutoNum type="arabicPeriod" startAt="11"/>
            </a:pPr>
            <a:r>
              <a:rPr lang="en-US" sz="2500" dirty="0"/>
              <a:t>Liability for non-completion</a:t>
            </a:r>
          </a:p>
        </p:txBody>
      </p:sp>
    </p:spTree>
    <p:extLst>
      <p:ext uri="{BB962C8B-B14F-4D97-AF65-F5344CB8AC3E}">
        <p14:creationId xmlns:p14="http://schemas.microsoft.com/office/powerpoint/2010/main" val="376372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0" end="0"/>
                                            </p:txEl>
                                          </p:spTgt>
                                        </p:tgtEl>
                                        <p:attrNameLst>
                                          <p:attrName>style.visibility</p:attrName>
                                        </p:attrNameLst>
                                      </p:cBhvr>
                                      <p:to>
                                        <p:strVal val="visible"/>
                                      </p:to>
                                    </p:set>
                                    <p:animEffect transition="in" filter="fade">
                                      <p:cBhvr>
                                        <p:cTn id="77" dur="1000"/>
                                        <p:tgtEl>
                                          <p:spTgt spid="8">
                                            <p:txEl>
                                              <p:pRg st="0" end="0"/>
                                            </p:txEl>
                                          </p:spTgt>
                                        </p:tgtEl>
                                      </p:cBhvr>
                                    </p:animEffect>
                                    <p:anim calcmode="lin" valueType="num">
                                      <p:cBhvr>
                                        <p:cTn id="7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1" end="1"/>
                                            </p:txEl>
                                          </p:spTgt>
                                        </p:tgtEl>
                                        <p:attrNameLst>
                                          <p:attrName>style.visibility</p:attrName>
                                        </p:attrNameLst>
                                      </p:cBhvr>
                                      <p:to>
                                        <p:strVal val="visible"/>
                                      </p:to>
                                    </p:set>
                                    <p:animEffect transition="in" filter="fade">
                                      <p:cBhvr>
                                        <p:cTn id="84" dur="1000"/>
                                        <p:tgtEl>
                                          <p:spTgt spid="8">
                                            <p:txEl>
                                              <p:pRg st="1" end="1"/>
                                            </p:txEl>
                                          </p:spTgt>
                                        </p:tgtEl>
                                      </p:cBhvr>
                                    </p:animEffect>
                                    <p:anim calcmode="lin" valueType="num">
                                      <p:cBhvr>
                                        <p:cTn id="8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8">
                                            <p:txEl>
                                              <p:pRg st="2" end="2"/>
                                            </p:txEl>
                                          </p:spTgt>
                                        </p:tgtEl>
                                        <p:attrNameLst>
                                          <p:attrName>style.visibility</p:attrName>
                                        </p:attrNameLst>
                                      </p:cBhvr>
                                      <p:to>
                                        <p:strVal val="visible"/>
                                      </p:to>
                                    </p:set>
                                    <p:animEffect transition="in" filter="fade">
                                      <p:cBhvr>
                                        <p:cTn id="91" dur="1000"/>
                                        <p:tgtEl>
                                          <p:spTgt spid="8">
                                            <p:txEl>
                                              <p:pRg st="2" end="2"/>
                                            </p:txEl>
                                          </p:spTgt>
                                        </p:tgtEl>
                                      </p:cBhvr>
                                    </p:animEffect>
                                    <p:anim calcmode="lin" valueType="num">
                                      <p:cBhvr>
                                        <p:cTn id="9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8">
                                            <p:txEl>
                                              <p:pRg st="3" end="3"/>
                                            </p:txEl>
                                          </p:spTgt>
                                        </p:tgtEl>
                                        <p:attrNameLst>
                                          <p:attrName>style.visibility</p:attrName>
                                        </p:attrNameLst>
                                      </p:cBhvr>
                                      <p:to>
                                        <p:strVal val="visible"/>
                                      </p:to>
                                    </p:set>
                                    <p:animEffect transition="in" filter="fade">
                                      <p:cBhvr>
                                        <p:cTn id="98" dur="1000"/>
                                        <p:tgtEl>
                                          <p:spTgt spid="8">
                                            <p:txEl>
                                              <p:pRg st="3" end="3"/>
                                            </p:txEl>
                                          </p:spTgt>
                                        </p:tgtEl>
                                      </p:cBhvr>
                                    </p:animEffect>
                                    <p:anim calcmode="lin" valueType="num">
                                      <p:cBhvr>
                                        <p:cTn id="9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0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8">
                                            <p:txEl>
                                              <p:pRg st="4" end="4"/>
                                            </p:txEl>
                                          </p:spTgt>
                                        </p:tgtEl>
                                        <p:attrNameLst>
                                          <p:attrName>style.visibility</p:attrName>
                                        </p:attrNameLst>
                                      </p:cBhvr>
                                      <p:to>
                                        <p:strVal val="visible"/>
                                      </p:to>
                                    </p:set>
                                    <p:animEffect transition="in" filter="fade">
                                      <p:cBhvr>
                                        <p:cTn id="105" dur="1000"/>
                                        <p:tgtEl>
                                          <p:spTgt spid="8">
                                            <p:txEl>
                                              <p:pRg st="4" end="4"/>
                                            </p:txEl>
                                          </p:spTgt>
                                        </p:tgtEl>
                                      </p:cBhvr>
                                    </p:animEffect>
                                    <p:anim calcmode="lin" valueType="num">
                                      <p:cBhvr>
                                        <p:cTn id="10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0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8">
                                            <p:txEl>
                                              <p:pRg st="5" end="5"/>
                                            </p:txEl>
                                          </p:spTgt>
                                        </p:tgtEl>
                                        <p:attrNameLst>
                                          <p:attrName>style.visibility</p:attrName>
                                        </p:attrNameLst>
                                      </p:cBhvr>
                                      <p:to>
                                        <p:strVal val="visible"/>
                                      </p:to>
                                    </p:set>
                                    <p:animEffect transition="in" filter="fade">
                                      <p:cBhvr>
                                        <p:cTn id="112" dur="1000"/>
                                        <p:tgtEl>
                                          <p:spTgt spid="8">
                                            <p:txEl>
                                              <p:pRg st="5" end="5"/>
                                            </p:txEl>
                                          </p:spTgt>
                                        </p:tgtEl>
                                      </p:cBhvr>
                                    </p:animEffect>
                                    <p:anim calcmode="lin" valueType="num">
                                      <p:cBhvr>
                                        <p:cTn id="11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1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8">
                                            <p:txEl>
                                              <p:pRg st="6" end="6"/>
                                            </p:txEl>
                                          </p:spTgt>
                                        </p:tgtEl>
                                        <p:attrNameLst>
                                          <p:attrName>style.visibility</p:attrName>
                                        </p:attrNameLst>
                                      </p:cBhvr>
                                      <p:to>
                                        <p:strVal val="visible"/>
                                      </p:to>
                                    </p:set>
                                    <p:animEffect transition="in" filter="fade">
                                      <p:cBhvr>
                                        <p:cTn id="119" dur="1000"/>
                                        <p:tgtEl>
                                          <p:spTgt spid="8">
                                            <p:txEl>
                                              <p:pRg st="6" end="6"/>
                                            </p:txEl>
                                          </p:spTgt>
                                        </p:tgtEl>
                                      </p:cBhvr>
                                    </p:animEffect>
                                    <p:anim calcmode="lin" valueType="num">
                                      <p:cBhvr>
                                        <p:cTn id="12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2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8">
                                            <p:txEl>
                                              <p:pRg st="7" end="7"/>
                                            </p:txEl>
                                          </p:spTgt>
                                        </p:tgtEl>
                                        <p:attrNameLst>
                                          <p:attrName>style.visibility</p:attrName>
                                        </p:attrNameLst>
                                      </p:cBhvr>
                                      <p:to>
                                        <p:strVal val="visible"/>
                                      </p:to>
                                    </p:set>
                                    <p:animEffect transition="in" filter="fade">
                                      <p:cBhvr>
                                        <p:cTn id="126" dur="1000"/>
                                        <p:tgtEl>
                                          <p:spTgt spid="8">
                                            <p:txEl>
                                              <p:pRg st="7" end="7"/>
                                            </p:txEl>
                                          </p:spTgt>
                                        </p:tgtEl>
                                      </p:cBhvr>
                                    </p:animEffect>
                                    <p:anim calcmode="lin" valueType="num">
                                      <p:cBhvr>
                                        <p:cTn id="12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12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8">
                                            <p:txEl>
                                              <p:pRg st="8" end="8"/>
                                            </p:txEl>
                                          </p:spTgt>
                                        </p:tgtEl>
                                        <p:attrNameLst>
                                          <p:attrName>style.visibility</p:attrName>
                                        </p:attrNameLst>
                                      </p:cBhvr>
                                      <p:to>
                                        <p:strVal val="visible"/>
                                      </p:to>
                                    </p:set>
                                    <p:animEffect transition="in" filter="fade">
                                      <p:cBhvr>
                                        <p:cTn id="133" dur="1000"/>
                                        <p:tgtEl>
                                          <p:spTgt spid="8">
                                            <p:txEl>
                                              <p:pRg st="8" end="8"/>
                                            </p:txEl>
                                          </p:spTgt>
                                        </p:tgtEl>
                                      </p:cBhvr>
                                    </p:animEffect>
                                    <p:anim calcmode="lin" valueType="num">
                                      <p:cBhvr>
                                        <p:cTn id="13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135"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8">
                                            <p:txEl>
                                              <p:pRg st="9" end="9"/>
                                            </p:txEl>
                                          </p:spTgt>
                                        </p:tgtEl>
                                        <p:attrNameLst>
                                          <p:attrName>style.visibility</p:attrName>
                                        </p:attrNameLst>
                                      </p:cBhvr>
                                      <p:to>
                                        <p:strVal val="visible"/>
                                      </p:to>
                                    </p:set>
                                    <p:animEffect transition="in" filter="fade">
                                      <p:cBhvr>
                                        <p:cTn id="140" dur="1000"/>
                                        <p:tgtEl>
                                          <p:spTgt spid="8">
                                            <p:txEl>
                                              <p:pRg st="9" end="9"/>
                                            </p:txEl>
                                          </p:spTgt>
                                        </p:tgtEl>
                                      </p:cBhvr>
                                    </p:animEffect>
                                    <p:anim calcmode="lin" valueType="num">
                                      <p:cBhvr>
                                        <p:cTn id="141"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142"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16="http://schemas.microsoft.com/office/drawing/2014/main"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4717C258-828C-5534-3170-BF81CD7AFFC9}"/>
            </a:ext>
          </a:extLst>
        </p:cNvPr>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A5D2ED59-CAFF-1310-5BD9-5B7A92DA4FE6}"/>
              </a:ext>
            </a:extLst>
          </p:cNvPr>
          <p:cNvSpPr>
            <a:spLocks noGrp="1"/>
          </p:cNvSpPr>
          <p:nvPr>
            <p:ph type="sldNum" sz="quarter" idx="10"/>
          </p:nvPr>
        </p:nvSpPr>
        <p:spPr/>
        <p:txBody>
          <a:bodyPr/>
          <a:lstStyle/>
          <a:p>
            <a:fld id="{B73F69C2-009F-4240-9724-5B3BAC1E9E06}" type="slidenum">
              <a:rPr lang="en-US" smtClean="0"/>
              <a:pPr/>
              <a:t>21</a:t>
            </a:fld>
            <a:endParaRPr lang="en-US" dirty="0"/>
          </a:p>
        </p:txBody>
      </p:sp>
      <p:sp>
        <p:nvSpPr>
          <p:cNvPr id="3" name="Title 2" descr="" title="">
            <a:extLst>
              <a:ext uri="{FF2B5EF4-FFF2-40B4-BE49-F238E27FC236}">
                <a16:creationId xmlns:a16="http://schemas.microsoft.com/office/drawing/2014/main" id="{F6895712-67FC-8598-34CD-FDA1D580A72F}"/>
              </a:ext>
            </a:extLst>
          </p:cNvPr>
          <p:cNvSpPr>
            <a:spLocks noGrp="1"/>
          </p:cNvSpPr>
          <p:nvPr>
            <p:ph type="title"/>
          </p:nvPr>
        </p:nvSpPr>
        <p:spPr/>
        <p:txBody>
          <a:bodyPr/>
          <a:lstStyle/>
          <a:p>
            <a:r>
              <a:rPr lang="en-US" sz="4000" b="1" dirty="0"/>
              <a:t>Over 100 Different Legal Tests in the US</a:t>
            </a:r>
            <a:endParaRPr lang="en-US" dirty="0"/>
          </a:p>
        </p:txBody>
      </p:sp>
      <p:sp>
        <p:nvSpPr>
          <p:cNvPr id="4" name="Content Placeholder 3" descr="" title="">
            <a:extLst>
              <a:ext uri="{FF2B5EF4-FFF2-40B4-BE49-F238E27FC236}">
                <a16:creationId xmlns:a16="http://schemas.microsoft.com/office/drawing/2014/main" id="{471D4D69-1C31-4BB2-9F9B-3C200F8A978A}"/>
              </a:ext>
            </a:extLst>
          </p:cNvPr>
          <p:cNvSpPr>
            <a:spLocks noGrp="1"/>
          </p:cNvSpPr>
          <p:nvPr>
            <p:ph sz="quarter" idx="11"/>
          </p:nvPr>
        </p:nvSpPr>
        <p:spPr>
          <a:xfrm>
            <a:off x="5618375" y="1737360"/>
            <a:ext cx="6290606" cy="4572000"/>
          </a:xfrm>
        </p:spPr>
        <p:txBody>
          <a:bodyPr/>
          <a:lstStyle/>
          <a:p>
            <a:pPr algn="just"/>
            <a:r>
              <a:rPr lang="en-US" dirty="0"/>
              <a:t>Federal law alone has multiple different tests for determining IC status</a:t>
            </a:r>
          </a:p>
          <a:p>
            <a:pPr algn="just"/>
            <a:r>
              <a:rPr lang="en-US" dirty="0"/>
              <a:t>Layered on top of these, states may have up to six different tests under different laws</a:t>
            </a:r>
          </a:p>
          <a:p>
            <a:pPr algn="just"/>
            <a:r>
              <a:rPr lang="en-US" dirty="0"/>
              <a:t>There is however a theme to these tests….</a:t>
            </a:r>
          </a:p>
        </p:txBody>
      </p:sp>
      <p:graphicFrame>
        <p:nvGraphicFramePr>
          <p:cNvPr id="8" name="Content Placeholder 17" descr="" title="">
            <a:extLst>
              <a:ext uri="{FF2B5EF4-FFF2-40B4-BE49-F238E27FC236}">
                <a16:creationId xmlns:a16="http://schemas.microsoft.com/office/drawing/2014/main" id="{62047909-FDEA-AA01-E43F-6E7E40C6FFC7}"/>
              </a:ext>
            </a:extLst>
          </p:cNvPr>
          <p:cNvGraphicFramePr>
            <a:graphicFrameLocks/>
          </p:cNvGraphicFramePr>
          <p:nvPr>
            <p:extLst>
              <p:ext uri="{D42A27DB-BD31-4B8C-83A1-F6EECF244321}">
                <p14:modId xmlns:p14="http://schemas.microsoft.com/office/powerpoint/2010/main" val="2540266138"/>
              </p:ext>
            </p:extLst>
          </p:nvPr>
        </p:nvGraphicFramePr>
        <p:xfrm>
          <a:off x="296018" y="1809946"/>
          <a:ext cx="5322357" cy="408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67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dgm="http://schemas.openxmlformats.org/drawingml/2006/diagram">
      <p:transition spd="med">
        <p:fade/>
      </p:transition>
    </mc:Fallback>
  </mc:AlternateContent>
</p:sld>
</file>

<file path=ppt/slides/slide2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942A0111-DBB9-4501-3EE7-39F30645B2AC}"/>
              </a:ext>
            </a:extLst>
          </p:cNvPr>
          <p:cNvSpPr>
            <a:spLocks noGrp="1"/>
          </p:cNvSpPr>
          <p:nvPr>
            <p:ph type="sldNum" sz="quarter" idx="10"/>
          </p:nvPr>
        </p:nvSpPr>
        <p:spPr/>
        <p:txBody>
          <a:bodyPr/>
          <a:lstStyle/>
          <a:p>
            <a:fld id="{B73F69C2-009F-4240-9724-5B3BAC1E9E06}" type="slidenum">
              <a:rPr lang="en-US" smtClean="0"/>
              <a:pPr/>
              <a:t>22</a:t>
            </a:fld>
            <a:endParaRPr lang="en-US" dirty="0"/>
          </a:p>
        </p:txBody>
      </p:sp>
      <p:sp>
        <p:nvSpPr>
          <p:cNvPr id="3" name="Title 2" descr="" title="">
            <a:extLst>
              <a:ext uri="{FF2B5EF4-FFF2-40B4-BE49-F238E27FC236}">
                <a16:creationId xmlns:a16="http://schemas.microsoft.com/office/drawing/2014/main" id="{BE9ED6BC-45C5-ECCB-7DCF-4CFF4F74BC00}"/>
              </a:ext>
            </a:extLst>
          </p:cNvPr>
          <p:cNvSpPr>
            <a:spLocks noGrp="1"/>
          </p:cNvSpPr>
          <p:nvPr>
            <p:ph type="title"/>
          </p:nvPr>
        </p:nvSpPr>
        <p:spPr/>
        <p:txBody>
          <a:bodyPr>
            <a:normAutofit/>
          </a:bodyPr>
          <a:lstStyle/>
          <a:p>
            <a:r>
              <a:rPr lang="en-US" i="1" dirty="0"/>
              <a:t>Darden</a:t>
            </a:r>
            <a:r>
              <a:rPr lang="en-US" dirty="0"/>
              <a:t> Common Law Test</a:t>
            </a:r>
          </a:p>
        </p:txBody>
      </p:sp>
      <p:sp>
        <p:nvSpPr>
          <p:cNvPr id="6" name="Content Placeholder 1" descr="" title="">
            <a:extLst>
              <a:ext uri="{FF2B5EF4-FFF2-40B4-BE49-F238E27FC236}">
                <a16:creationId xmlns:a16="http://schemas.microsoft.com/office/drawing/2014/main" id="{5033B33F-968B-AF2D-3912-1F93ACEB1267}"/>
              </a:ext>
            </a:extLst>
          </p:cNvPr>
          <p:cNvSpPr txBox="1">
            <a:spLocks/>
          </p:cNvSpPr>
          <p:nvPr/>
        </p:nvSpPr>
        <p:spPr>
          <a:xfrm>
            <a:off x="349250" y="1839035"/>
            <a:ext cx="5238751" cy="437207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7668" indent="-487668">
              <a:buFont typeface="+mj-lt"/>
              <a:buAutoNum type="arabicPeriod"/>
            </a:pPr>
            <a:r>
              <a:rPr lang="en-US" dirty="0"/>
              <a:t>The skill required</a:t>
            </a:r>
          </a:p>
          <a:p>
            <a:pPr marL="487668" indent="-487668">
              <a:buFont typeface="+mj-lt"/>
              <a:buAutoNum type="arabicPeriod"/>
            </a:pPr>
            <a:r>
              <a:rPr lang="en-US" dirty="0"/>
              <a:t>The source of the instrumentalities and tools </a:t>
            </a:r>
          </a:p>
          <a:p>
            <a:pPr marL="487668" indent="-487668">
              <a:buFont typeface="+mj-lt"/>
              <a:buAutoNum type="arabicPeriod"/>
            </a:pPr>
            <a:r>
              <a:rPr lang="en-US" dirty="0"/>
              <a:t>The location of the work</a:t>
            </a:r>
          </a:p>
          <a:p>
            <a:pPr marL="487668" indent="-487668">
              <a:buFont typeface="+mj-lt"/>
              <a:buAutoNum type="arabicPeriod"/>
            </a:pPr>
            <a:r>
              <a:rPr lang="en-US" dirty="0"/>
              <a:t>The duration of the relationship between the parties</a:t>
            </a:r>
          </a:p>
          <a:p>
            <a:pPr marL="487668" indent="-487668">
              <a:buFont typeface="+mj-lt"/>
              <a:buAutoNum type="arabicPeriod"/>
            </a:pPr>
            <a:r>
              <a:rPr lang="en-US" dirty="0"/>
              <a:t>Whether the hiring party has the right to assign additional projects to the hired party</a:t>
            </a:r>
          </a:p>
          <a:p>
            <a:pPr marL="487668" indent="-487668">
              <a:buFont typeface="+mj-lt"/>
              <a:buAutoNum type="arabicPeriod"/>
            </a:pPr>
            <a:r>
              <a:rPr lang="en-US" dirty="0"/>
              <a:t>The extent of the hired party's discretion over when and how long to work</a:t>
            </a:r>
          </a:p>
          <a:p>
            <a:endParaRPr lang="en-US" dirty="0"/>
          </a:p>
        </p:txBody>
      </p:sp>
      <p:sp>
        <p:nvSpPr>
          <p:cNvPr id="7" name="Content Placeholder 2" descr="" title="">
            <a:extLst>
              <a:ext uri="{FF2B5EF4-FFF2-40B4-BE49-F238E27FC236}">
                <a16:creationId xmlns:a16="http://schemas.microsoft.com/office/drawing/2014/main" id="{0EFD010F-5CBE-DC4E-CC95-4AA4B0BACB8C}"/>
              </a:ext>
            </a:extLst>
          </p:cNvPr>
          <p:cNvSpPr txBox="1">
            <a:spLocks/>
          </p:cNvSpPr>
          <p:nvPr/>
        </p:nvSpPr>
        <p:spPr>
          <a:xfrm>
            <a:off x="6076951" y="1839035"/>
            <a:ext cx="5715000" cy="4372076"/>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7668" indent="-487668">
              <a:buFont typeface="+mj-lt"/>
              <a:buAutoNum type="arabicPeriod" startAt="7"/>
            </a:pPr>
            <a:r>
              <a:rPr lang="en-US" sz="6500" dirty="0"/>
              <a:t>The method of payment</a:t>
            </a:r>
          </a:p>
          <a:p>
            <a:pPr marL="487668" indent="-487668">
              <a:buFont typeface="+mj-lt"/>
              <a:buAutoNum type="arabicPeriod" startAt="7"/>
            </a:pPr>
            <a:r>
              <a:rPr lang="en-US" sz="6500" dirty="0"/>
              <a:t>The hired party's role in hiring and paying assistants</a:t>
            </a:r>
          </a:p>
          <a:p>
            <a:pPr marL="487668" indent="-487668">
              <a:buFont typeface="+mj-lt"/>
              <a:buAutoNum type="arabicPeriod" startAt="7"/>
            </a:pPr>
            <a:r>
              <a:rPr lang="en-US" sz="6500" dirty="0"/>
              <a:t>Whether the work is part of the regular business of the hiring party</a:t>
            </a:r>
          </a:p>
          <a:p>
            <a:pPr marL="487668" indent="-487668">
              <a:buFont typeface="+mj-lt"/>
              <a:buAutoNum type="arabicPeriod" startAt="7"/>
            </a:pPr>
            <a:r>
              <a:rPr lang="en-US" sz="6500" dirty="0"/>
              <a:t>Whether the hiring party is in business</a:t>
            </a:r>
          </a:p>
          <a:p>
            <a:pPr marL="487668" indent="-487668">
              <a:buFont typeface="+mj-lt"/>
              <a:buAutoNum type="arabicPeriod" startAt="7"/>
            </a:pPr>
            <a:r>
              <a:rPr lang="en-US" sz="6500" dirty="0"/>
              <a:t>The provision of employee benefits</a:t>
            </a:r>
          </a:p>
          <a:p>
            <a:pPr marL="487668" indent="-487668">
              <a:buFont typeface="+mj-lt"/>
              <a:buAutoNum type="arabicPeriod" startAt="7"/>
            </a:pPr>
            <a:r>
              <a:rPr lang="en-US" sz="6500" dirty="0"/>
              <a:t>The tax treatment of the hired party</a:t>
            </a:r>
          </a:p>
          <a:p>
            <a:pPr marL="487668" indent="-487668">
              <a:buFont typeface="+mj-lt"/>
              <a:buAutoNum type="arabicPeriod" startAt="7"/>
            </a:pPr>
            <a:endParaRPr lang="en-US" dirty="0"/>
          </a:p>
          <a:p>
            <a:pPr marL="487668" indent="-487668">
              <a:buFont typeface="+mj-lt"/>
              <a:buAutoNum type="arabicPeriod" startAt="7"/>
            </a:pPr>
            <a:endParaRPr lang="en-US" dirty="0"/>
          </a:p>
          <a:p>
            <a:pPr marL="0" indent="0">
              <a:buNone/>
            </a:pPr>
            <a:endParaRPr lang="en-US" dirty="0"/>
          </a:p>
          <a:p>
            <a:pPr marL="0" indent="0" algn="just">
              <a:buFont typeface="Arial" panose="020B0604020202020204" pitchFamily="34" charset="0"/>
              <a:buNone/>
            </a:pPr>
            <a:r>
              <a:rPr lang="en-US" sz="3500" dirty="0"/>
              <a:t>*</a:t>
            </a:r>
            <a:r>
              <a:rPr lang="en-US" sz="3500" i="1" dirty="0"/>
              <a:t>Nationwide Mut. Ins. Co. v. Darden</a:t>
            </a:r>
            <a:r>
              <a:rPr lang="en-US" sz="3500" dirty="0"/>
              <a:t>, 503 U.S. 318 (1992)</a:t>
            </a:r>
          </a:p>
        </p:txBody>
      </p:sp>
    </p:spTree>
    <p:extLst>
      <p:ext uri="{BB962C8B-B14F-4D97-AF65-F5344CB8AC3E}">
        <p14:creationId xmlns:p14="http://schemas.microsoft.com/office/powerpoint/2010/main" val="189214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23.xml><?xml version="1.0" encoding="utf-8"?>
<p:sld xmlns:a16="http://schemas.microsoft.com/office/drawing/2014/main"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756F30A3-F9BD-10AB-5C19-14A19CA7AD9E}"/>
            </a:ext>
          </a:extLst>
        </p:cNvPr>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6F77813F-355B-87DD-7185-8255FF35BA66}"/>
              </a:ext>
            </a:extLst>
          </p:cNvPr>
          <p:cNvSpPr>
            <a:spLocks noGrp="1"/>
          </p:cNvSpPr>
          <p:nvPr>
            <p:ph type="sldNum" sz="quarter" idx="10"/>
          </p:nvPr>
        </p:nvSpPr>
        <p:spPr/>
        <p:txBody>
          <a:bodyPr/>
          <a:lstStyle/>
          <a:p>
            <a:fld id="{B73F69C2-009F-4240-9724-5B3BAC1E9E06}" type="slidenum">
              <a:rPr lang="en-US" smtClean="0"/>
              <a:pPr/>
              <a:t>23</a:t>
            </a:fld>
            <a:endParaRPr lang="en-US" dirty="0"/>
          </a:p>
        </p:txBody>
      </p:sp>
      <p:sp>
        <p:nvSpPr>
          <p:cNvPr id="3" name="Title 2" descr="" title="">
            <a:extLst>
              <a:ext uri="{FF2B5EF4-FFF2-40B4-BE49-F238E27FC236}">
                <a16:creationId xmlns:a16="http://schemas.microsoft.com/office/drawing/2014/main" id="{2780FC0D-6761-6B3E-9F21-510094535866}"/>
              </a:ext>
            </a:extLst>
          </p:cNvPr>
          <p:cNvSpPr>
            <a:spLocks noGrp="1"/>
          </p:cNvSpPr>
          <p:nvPr>
            <p:ph type="title"/>
          </p:nvPr>
        </p:nvSpPr>
        <p:spPr/>
        <p:txBody>
          <a:bodyPr/>
          <a:lstStyle/>
          <a:p>
            <a:r>
              <a:rPr lang="en-US" sz="4000" b="1" dirty="0"/>
              <a:t>Over 100 Different Legal Tests in the US</a:t>
            </a:r>
            <a:endParaRPr lang="en-US" dirty="0"/>
          </a:p>
        </p:txBody>
      </p:sp>
      <p:sp>
        <p:nvSpPr>
          <p:cNvPr id="4" name="Content Placeholder 3" descr="" title="">
            <a:extLst>
              <a:ext uri="{FF2B5EF4-FFF2-40B4-BE49-F238E27FC236}">
                <a16:creationId xmlns:a16="http://schemas.microsoft.com/office/drawing/2014/main" id="{BB1B90BC-A033-F61F-DEDA-0827C3C633F1}"/>
              </a:ext>
            </a:extLst>
          </p:cNvPr>
          <p:cNvSpPr>
            <a:spLocks noGrp="1"/>
          </p:cNvSpPr>
          <p:nvPr>
            <p:ph sz="quarter" idx="11"/>
          </p:nvPr>
        </p:nvSpPr>
        <p:spPr>
          <a:xfrm>
            <a:off x="5618375" y="1737360"/>
            <a:ext cx="6290606" cy="4572000"/>
          </a:xfrm>
        </p:spPr>
        <p:txBody>
          <a:bodyPr/>
          <a:lstStyle/>
          <a:p>
            <a:pPr algn="just"/>
            <a:r>
              <a:rPr lang="en-US" dirty="0"/>
              <a:t>Federal law alone has multiple different tests for determining IC status</a:t>
            </a:r>
          </a:p>
          <a:p>
            <a:pPr algn="just"/>
            <a:r>
              <a:rPr lang="en-US" dirty="0"/>
              <a:t>Layered on top of these, states may have up to six different tests under different laws</a:t>
            </a:r>
          </a:p>
          <a:p>
            <a:pPr algn="just"/>
            <a:r>
              <a:rPr lang="en-US" dirty="0"/>
              <a:t>There is however a theme to these tests….</a:t>
            </a:r>
          </a:p>
        </p:txBody>
      </p:sp>
      <p:graphicFrame>
        <p:nvGraphicFramePr>
          <p:cNvPr id="8" name="Content Placeholder 17" descr="" title="">
            <a:extLst>
              <a:ext uri="{FF2B5EF4-FFF2-40B4-BE49-F238E27FC236}">
                <a16:creationId xmlns:a16="http://schemas.microsoft.com/office/drawing/2014/main" id="{433ED013-9B50-9E41-7D47-8C0CAF0E2FB1}"/>
              </a:ext>
            </a:extLst>
          </p:cNvPr>
          <p:cNvGraphicFramePr>
            <a:graphicFrameLocks/>
          </p:cNvGraphicFramePr>
          <p:nvPr>
            <p:extLst>
              <p:ext uri="{D42A27DB-BD31-4B8C-83A1-F6EECF244321}">
                <p14:modId xmlns:p14="http://schemas.microsoft.com/office/powerpoint/2010/main" val="2392660396"/>
              </p:ext>
            </p:extLst>
          </p:nvPr>
        </p:nvGraphicFramePr>
        <p:xfrm>
          <a:off x="296018" y="1809946"/>
          <a:ext cx="5322357" cy="408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74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dgm="http://schemas.openxmlformats.org/drawingml/2006/diagram">
      <p:transition spd="med">
        <p:fade/>
      </p:transition>
    </mc:Fallback>
  </mc:AlternateContent>
</p:sld>
</file>

<file path=ppt/slides/slide2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2992946D-092A-126F-CC11-58379C4E1074}"/>
              </a:ext>
            </a:extLst>
          </p:cNvPr>
          <p:cNvSpPr>
            <a:spLocks noGrp="1"/>
          </p:cNvSpPr>
          <p:nvPr>
            <p:ph type="sldNum" sz="quarter" idx="10"/>
          </p:nvPr>
        </p:nvSpPr>
        <p:spPr/>
        <p:txBody>
          <a:bodyPr/>
          <a:lstStyle/>
          <a:p>
            <a:fld id="{B73F69C2-009F-4240-9724-5B3BAC1E9E06}" type="slidenum">
              <a:rPr lang="en-US" smtClean="0"/>
              <a:pPr/>
              <a:t>24</a:t>
            </a:fld>
            <a:endParaRPr lang="en-US" dirty="0"/>
          </a:p>
        </p:txBody>
      </p:sp>
      <p:sp>
        <p:nvSpPr>
          <p:cNvPr id="3" name="Title 2" descr="" title="">
            <a:extLst>
              <a:ext uri="{FF2B5EF4-FFF2-40B4-BE49-F238E27FC236}">
                <a16:creationId xmlns:a16="http://schemas.microsoft.com/office/drawing/2014/main" id="{C8333BF2-3AE9-C848-CAD7-8AE8F4627A18}"/>
              </a:ext>
            </a:extLst>
          </p:cNvPr>
          <p:cNvSpPr>
            <a:spLocks noGrp="1"/>
          </p:cNvSpPr>
          <p:nvPr>
            <p:ph type="title"/>
          </p:nvPr>
        </p:nvSpPr>
        <p:spPr/>
        <p:txBody>
          <a:bodyPr/>
          <a:lstStyle/>
          <a:p>
            <a:r>
              <a:rPr lang="en-US" dirty="0"/>
              <a:t>Beware of State Law</a:t>
            </a:r>
          </a:p>
        </p:txBody>
      </p:sp>
      <p:sp>
        <p:nvSpPr>
          <p:cNvPr id="6" name="Content Placeholder 3" descr="" title="">
            <a:extLst>
              <a:ext uri="{FF2B5EF4-FFF2-40B4-BE49-F238E27FC236}">
                <a16:creationId xmlns:a16="http://schemas.microsoft.com/office/drawing/2014/main" id="{5A9233CA-EFD3-1B15-AECF-C5670CB81EA4}"/>
              </a:ext>
            </a:extLst>
          </p:cNvPr>
          <p:cNvSpPr>
            <a:spLocks noGrp="1"/>
          </p:cNvSpPr>
          <p:nvPr>
            <p:ph sz="quarter" idx="11"/>
          </p:nvPr>
        </p:nvSpPr>
        <p:spPr>
          <a:xfrm>
            <a:off x="277812" y="1508124"/>
            <a:ext cx="11521705" cy="4982483"/>
          </a:xfrm>
        </p:spPr>
        <p:txBody>
          <a:bodyPr/>
          <a:lstStyle/>
          <a:p>
            <a:r>
              <a:rPr lang="en-US" dirty="0"/>
              <a:t>Variety of State Tests</a:t>
            </a:r>
          </a:p>
          <a:p>
            <a:pPr lvl="1"/>
            <a:r>
              <a:rPr lang="en-US" sz="3200" dirty="0"/>
              <a:t>Versions of Economic Realities</a:t>
            </a:r>
          </a:p>
          <a:p>
            <a:pPr lvl="1"/>
            <a:r>
              <a:rPr lang="en-US" sz="3200" dirty="0"/>
              <a:t>Agency Test</a:t>
            </a:r>
          </a:p>
          <a:p>
            <a:pPr lvl="1" algn="just"/>
            <a:r>
              <a:rPr lang="en-US" sz="3200" dirty="0"/>
              <a:t>Right to Control/Common Law tests – New York uses this test for fair employment practices laws and Unemployment Insurance determinations </a:t>
            </a:r>
          </a:p>
          <a:p>
            <a:pPr marL="0" indent="0">
              <a:buNone/>
            </a:pPr>
            <a:endParaRPr lang="en-US" sz="2000" dirty="0"/>
          </a:p>
        </p:txBody>
      </p:sp>
    </p:spTree>
    <p:extLst>
      <p:ext uri="{BB962C8B-B14F-4D97-AF65-F5344CB8AC3E}">
        <p14:creationId xmlns:p14="http://schemas.microsoft.com/office/powerpoint/2010/main" val="295206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2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2992946D-092A-126F-CC11-58379C4E107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1000" b="0" i="0" u="none" strike="noStrike" kern="1200" cap="none" spc="0" normalizeH="0" baseline="0" noProof="0" smtClean="0">
                <a:ln>
                  <a:noFill/>
                </a:ln>
                <a:solidFill>
                  <a:srgbClr val="00263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00263A"/>
              </a:solidFill>
              <a:effectLst/>
              <a:uLnTx/>
              <a:uFillTx/>
              <a:latin typeface="Calibri" panose="020F0502020204030204"/>
              <a:ea typeface="+mn-ea"/>
              <a:cs typeface="+mn-cs"/>
            </a:endParaRPr>
          </a:p>
        </p:txBody>
      </p:sp>
      <p:sp>
        <p:nvSpPr>
          <p:cNvPr id="3" name="Title 2" descr="" title="">
            <a:extLst>
              <a:ext uri="{FF2B5EF4-FFF2-40B4-BE49-F238E27FC236}">
                <a16:creationId xmlns:a16="http://schemas.microsoft.com/office/drawing/2014/main" id="{C8333BF2-3AE9-C848-CAD7-8AE8F4627A18}"/>
              </a:ext>
            </a:extLst>
          </p:cNvPr>
          <p:cNvSpPr>
            <a:spLocks noGrp="1"/>
          </p:cNvSpPr>
          <p:nvPr>
            <p:ph type="title"/>
          </p:nvPr>
        </p:nvSpPr>
        <p:spPr/>
        <p:txBody>
          <a:bodyPr/>
          <a:lstStyle/>
          <a:p>
            <a:r>
              <a:rPr lang="en-US" dirty="0"/>
              <a:t> The ABC Test</a:t>
            </a:r>
          </a:p>
        </p:txBody>
      </p:sp>
      <p:sp>
        <p:nvSpPr>
          <p:cNvPr id="6" name="Content Placeholder 3" descr="" title="">
            <a:extLst>
              <a:ext uri="{FF2B5EF4-FFF2-40B4-BE49-F238E27FC236}">
                <a16:creationId xmlns:a16="http://schemas.microsoft.com/office/drawing/2014/main" id="{5A9233CA-EFD3-1B15-AECF-C5670CB81EA4}"/>
              </a:ext>
            </a:extLst>
          </p:cNvPr>
          <p:cNvSpPr>
            <a:spLocks noGrp="1"/>
          </p:cNvSpPr>
          <p:nvPr>
            <p:ph sz="quarter" idx="11"/>
          </p:nvPr>
        </p:nvSpPr>
        <p:spPr>
          <a:xfrm>
            <a:off x="277812" y="1508124"/>
            <a:ext cx="11521705" cy="4982483"/>
          </a:xfrm>
        </p:spPr>
        <p:txBody>
          <a:bodyPr/>
          <a:lstStyle/>
          <a:p>
            <a:r>
              <a:rPr lang="en-US" dirty="0"/>
              <a:t>ABC Test</a:t>
            </a:r>
          </a:p>
          <a:p>
            <a:pPr lvl="1" algn="just"/>
            <a:r>
              <a:rPr lang="en-US" sz="3200" dirty="0"/>
              <a:t>(A) </a:t>
            </a:r>
            <a:r>
              <a:rPr lang="en-US" sz="3200" b="1" u="sng" dirty="0"/>
              <a:t>A</a:t>
            </a:r>
            <a:r>
              <a:rPr lang="en-US" sz="3200" dirty="0"/>
              <a:t>BSENCE of Control: Contractor must be able to control their work</a:t>
            </a:r>
          </a:p>
          <a:p>
            <a:pPr lvl="1" algn="just"/>
            <a:r>
              <a:rPr lang="en-US" sz="3200" dirty="0"/>
              <a:t>(B) The </a:t>
            </a:r>
            <a:r>
              <a:rPr lang="en-US" sz="3200" b="1" u="sng" dirty="0"/>
              <a:t>B</a:t>
            </a:r>
            <a:r>
              <a:rPr lang="en-US" sz="3200" dirty="0"/>
              <a:t>USINESS is performed outside the usual course of business or performed away from the place of business</a:t>
            </a:r>
          </a:p>
          <a:p>
            <a:pPr lvl="1" algn="just"/>
            <a:r>
              <a:rPr lang="en-US" sz="3200" dirty="0"/>
              <a:t>(C) The work is </a:t>
            </a:r>
            <a:r>
              <a:rPr lang="en-US" sz="3200" b="1" u="sng" dirty="0"/>
              <a:t>C</a:t>
            </a:r>
            <a:r>
              <a:rPr lang="en-US" sz="3200" dirty="0"/>
              <a:t>USTOMARILY performed by independent contractors </a:t>
            </a:r>
          </a:p>
          <a:p>
            <a:pPr lvl="2"/>
            <a:r>
              <a:rPr lang="en-US" dirty="0"/>
              <a:t>Very difficult test to pass</a:t>
            </a:r>
          </a:p>
          <a:p>
            <a:pPr lvl="2"/>
            <a:r>
              <a:rPr lang="en-US" dirty="0"/>
              <a:t>3 states use this test for all purposes (CA, MA, and NJ)</a:t>
            </a:r>
          </a:p>
          <a:p>
            <a:pPr lvl="2"/>
            <a:r>
              <a:rPr lang="en-US" dirty="0"/>
              <a:t>But a number of states use it for some purposes</a:t>
            </a:r>
          </a:p>
        </p:txBody>
      </p:sp>
    </p:spTree>
    <p:extLst>
      <p:ext uri="{BB962C8B-B14F-4D97-AF65-F5344CB8AC3E}">
        <p14:creationId xmlns:p14="http://schemas.microsoft.com/office/powerpoint/2010/main" val="42305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26.xml><?xml version="1.0" encoding="utf-8"?>
<p:sld xmlns:a16="http://schemas.microsoft.com/office/drawing/2014/main"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F358D577-9043-A4F5-4D65-E7CC965CBADC}"/>
              </a:ext>
            </a:extLst>
          </p:cNvPr>
          <p:cNvSpPr>
            <a:spLocks noGrp="1"/>
          </p:cNvSpPr>
          <p:nvPr>
            <p:ph type="sldNum" sz="quarter" idx="10"/>
          </p:nvPr>
        </p:nvSpPr>
        <p:spPr/>
        <p:txBody>
          <a:bodyPr/>
          <a:lstStyle/>
          <a:p>
            <a:fld id="{B73F69C2-009F-4240-9724-5B3BAC1E9E06}" type="slidenum">
              <a:rPr lang="en-US" smtClean="0"/>
              <a:pPr/>
              <a:t>26</a:t>
            </a:fld>
            <a:endParaRPr lang="en-US" dirty="0"/>
          </a:p>
        </p:txBody>
      </p:sp>
      <p:sp>
        <p:nvSpPr>
          <p:cNvPr id="3" name="Title 2" descr="" title="">
            <a:extLst>
              <a:ext uri="{FF2B5EF4-FFF2-40B4-BE49-F238E27FC236}">
                <a16:creationId xmlns:a16="http://schemas.microsoft.com/office/drawing/2014/main" id="{81B296A4-C50B-6D2C-A9A1-96685DEA7987}"/>
              </a:ext>
            </a:extLst>
          </p:cNvPr>
          <p:cNvSpPr>
            <a:spLocks noGrp="1"/>
          </p:cNvSpPr>
          <p:nvPr>
            <p:ph type="title"/>
          </p:nvPr>
        </p:nvSpPr>
        <p:spPr/>
        <p:txBody>
          <a:bodyPr/>
          <a:lstStyle/>
          <a:p>
            <a:r>
              <a:rPr lang="en-US" sz="4000" b="1" dirty="0"/>
              <a:t>Over 100 Different Legal Tests in the US</a:t>
            </a:r>
            <a:endParaRPr lang="en-US" dirty="0"/>
          </a:p>
        </p:txBody>
      </p:sp>
      <p:sp>
        <p:nvSpPr>
          <p:cNvPr id="4" name="Content Placeholder 3" descr="" title="">
            <a:extLst>
              <a:ext uri="{FF2B5EF4-FFF2-40B4-BE49-F238E27FC236}">
                <a16:creationId xmlns:a16="http://schemas.microsoft.com/office/drawing/2014/main" id="{DE111CA9-3705-BFAF-8738-EFB31ED22C7F}"/>
              </a:ext>
            </a:extLst>
          </p:cNvPr>
          <p:cNvSpPr>
            <a:spLocks noGrp="1"/>
          </p:cNvSpPr>
          <p:nvPr>
            <p:ph sz="quarter" idx="11"/>
          </p:nvPr>
        </p:nvSpPr>
        <p:spPr>
          <a:xfrm>
            <a:off x="5618375" y="1737360"/>
            <a:ext cx="6290606" cy="4572000"/>
          </a:xfrm>
        </p:spPr>
        <p:txBody>
          <a:bodyPr/>
          <a:lstStyle/>
          <a:p>
            <a:pPr algn="just"/>
            <a:r>
              <a:rPr lang="en-US" dirty="0"/>
              <a:t>Federal law alone has multiple different tests for determining IC status</a:t>
            </a:r>
          </a:p>
          <a:p>
            <a:pPr algn="just"/>
            <a:r>
              <a:rPr lang="en-US" dirty="0"/>
              <a:t>Layered on top of these, states may have up to six different tests under different laws</a:t>
            </a:r>
          </a:p>
          <a:p>
            <a:pPr algn="just"/>
            <a:r>
              <a:rPr lang="en-US" dirty="0"/>
              <a:t>There is however a theme to these tests….</a:t>
            </a:r>
          </a:p>
        </p:txBody>
      </p:sp>
      <p:graphicFrame>
        <p:nvGraphicFramePr>
          <p:cNvPr id="8" name="Content Placeholder 17" descr="" title="">
            <a:extLst>
              <a:ext uri="{FF2B5EF4-FFF2-40B4-BE49-F238E27FC236}">
                <a16:creationId xmlns:a16="http://schemas.microsoft.com/office/drawing/2014/main" id="{2FE9E10F-EAC4-14A9-992B-170D2E3DCFFD}"/>
              </a:ext>
            </a:extLst>
          </p:cNvPr>
          <p:cNvGraphicFramePr>
            <a:graphicFrameLocks/>
          </p:cNvGraphicFramePr>
          <p:nvPr>
            <p:extLst>
              <p:ext uri="{D42A27DB-BD31-4B8C-83A1-F6EECF244321}">
                <p14:modId xmlns:p14="http://schemas.microsoft.com/office/powerpoint/2010/main" val="1572971884"/>
              </p:ext>
            </p:extLst>
          </p:nvPr>
        </p:nvGraphicFramePr>
        <p:xfrm>
          <a:off x="296018" y="1809946"/>
          <a:ext cx="5322357" cy="408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177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p:transition spd="med">
        <p:fade/>
      </p:transition>
    </mc:Fallback>
  </mc:AlternateContent>
</p:sld>
</file>

<file path=ppt/slides/slide27.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6614E2F1-F554-5E7C-B94D-2580EB388C6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1000" b="0" i="0" u="none" strike="noStrike" kern="1200" cap="none" spc="0" normalizeH="0" baseline="0" noProof="0" smtClean="0">
                <a:ln>
                  <a:noFill/>
                </a:ln>
                <a:solidFill>
                  <a:srgbClr val="00263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00263A"/>
              </a:solidFill>
              <a:effectLst/>
              <a:uLnTx/>
              <a:uFillTx/>
              <a:latin typeface="Calibri" panose="020F0502020204030204"/>
              <a:ea typeface="+mn-ea"/>
              <a:cs typeface="+mn-cs"/>
            </a:endParaRPr>
          </a:p>
        </p:txBody>
      </p:sp>
      <p:sp>
        <p:nvSpPr>
          <p:cNvPr id="3" name="Title 2" descr="" title="">
            <a:extLst>
              <a:ext uri="{FF2B5EF4-FFF2-40B4-BE49-F238E27FC236}">
                <a16:creationId xmlns:a16="http://schemas.microsoft.com/office/drawing/2014/main" id="{A929AB9C-0534-BD26-5023-8AB87F5555A5}"/>
              </a:ext>
            </a:extLst>
          </p:cNvPr>
          <p:cNvSpPr>
            <a:spLocks noGrp="1"/>
          </p:cNvSpPr>
          <p:nvPr>
            <p:ph type="title"/>
          </p:nvPr>
        </p:nvSpPr>
        <p:spPr/>
        <p:txBody>
          <a:bodyPr>
            <a:normAutofit/>
          </a:bodyPr>
          <a:lstStyle/>
          <a:p>
            <a:r>
              <a:rPr lang="en-US" dirty="0"/>
              <a:t>Trump 1.0 – Withdrawal of DOL Memo re IC Status</a:t>
            </a:r>
          </a:p>
        </p:txBody>
      </p:sp>
      <p:sp>
        <p:nvSpPr>
          <p:cNvPr id="5" name="Content Placeholder 1" descr="" title="">
            <a:extLst>
              <a:ext uri="{FF2B5EF4-FFF2-40B4-BE49-F238E27FC236}">
                <a16:creationId xmlns:a16="http://schemas.microsoft.com/office/drawing/2014/main" id="{4394BE2A-4940-9DD6-0FEA-B7A87AE352B8}"/>
              </a:ext>
            </a:extLst>
          </p:cNvPr>
          <p:cNvSpPr txBox="1">
            <a:spLocks/>
          </p:cNvSpPr>
          <p:nvPr/>
        </p:nvSpPr>
        <p:spPr>
          <a:xfrm>
            <a:off x="6418211" y="1562101"/>
            <a:ext cx="5191404" cy="45386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r>
              <a:rPr lang="en-US" sz="2200" dirty="0"/>
              <a:t>The withdraw of the guidance signaled efforts to rein in the expansive interpretation of “employment” that had evolved under the prior administration. </a:t>
            </a:r>
          </a:p>
          <a:p>
            <a:pPr lvl="3"/>
            <a:endParaRPr lang="en-US" dirty="0"/>
          </a:p>
        </p:txBody>
      </p:sp>
      <p:sp>
        <p:nvSpPr>
          <p:cNvPr id="6" name="Content Placeholder 2" descr="" title="">
            <a:extLst>
              <a:ext uri="{FF2B5EF4-FFF2-40B4-BE49-F238E27FC236}">
                <a16:creationId xmlns:a16="http://schemas.microsoft.com/office/drawing/2014/main" id="{BECFBC9E-51FE-A7FB-E899-0031A25E3154}"/>
              </a:ext>
            </a:extLst>
          </p:cNvPr>
          <p:cNvSpPr txBox="1">
            <a:spLocks/>
          </p:cNvSpPr>
          <p:nvPr/>
        </p:nvSpPr>
        <p:spPr>
          <a:xfrm>
            <a:off x="519682" y="1562101"/>
            <a:ext cx="5191404" cy="45386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June 2017:</a:t>
            </a:r>
          </a:p>
          <a:p>
            <a:pPr marL="342900" lvl="1" indent="-342900"/>
            <a:r>
              <a:rPr lang="en-US" sz="2200" dirty="0"/>
              <a:t>Secretary of Labor announced withdraw of prior guidance issued by the DOL re joint employment and independent contractor status under the FLSA.</a:t>
            </a:r>
          </a:p>
          <a:p>
            <a:pPr marL="342900" lvl="1" indent="-342900"/>
            <a:r>
              <a:rPr lang="en-US" sz="2200" dirty="0"/>
              <a:t>The DOL’s prior guidance expressly stated that “most workers are employees under the FLSA’s broad definitions,” essentially creating a presumption of employment for workers.</a:t>
            </a:r>
          </a:p>
          <a:p>
            <a:pPr lvl="1"/>
            <a:endParaRPr lang="en-US" dirty="0"/>
          </a:p>
        </p:txBody>
      </p:sp>
      <p:pic>
        <p:nvPicPr>
          <p:cNvPr id="8" name="Picture 7" descr="" title="">
            <a:extLst>
              <a:ext uri="{FF2B5EF4-FFF2-40B4-BE49-F238E27FC236}">
                <a16:creationId xmlns:a16="http://schemas.microsoft.com/office/drawing/2014/main" id="{41D698FC-EFFE-F984-575E-4DC814566C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122" y="3024304"/>
            <a:ext cx="4748591" cy="3169592"/>
          </a:xfrm>
          <a:prstGeom prst="rect">
            <a:avLst/>
          </a:prstGeom>
        </p:spPr>
      </p:pic>
    </p:spTree>
    <p:extLst>
      <p:ext uri="{BB962C8B-B14F-4D97-AF65-F5344CB8AC3E}">
        <p14:creationId xmlns:p14="http://schemas.microsoft.com/office/powerpoint/2010/main" val="304732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p:transition spd="med">
        <p:fade/>
      </p:transition>
    </mc:Fallback>
  </mc:AlternateContent>
</p:sld>
</file>

<file path=ppt/slides/slide2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D6F6BBAD-61F7-E7FF-321A-2CA59CD3C616}"/>
            </a:ext>
          </a:extLst>
        </p:cNvPr>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2FDD70DA-7846-BE20-6AC2-2040A8D709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1000" b="0" i="0" u="none" strike="noStrike" kern="1200" cap="none" spc="0" normalizeH="0" baseline="0" noProof="0" smtClean="0">
                <a:ln>
                  <a:noFill/>
                </a:ln>
                <a:solidFill>
                  <a:srgbClr val="00263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00263A"/>
              </a:solidFill>
              <a:effectLst/>
              <a:uLnTx/>
              <a:uFillTx/>
              <a:latin typeface="Calibri" panose="020F0502020204030204"/>
              <a:ea typeface="+mn-ea"/>
              <a:cs typeface="+mn-cs"/>
            </a:endParaRPr>
          </a:p>
        </p:txBody>
      </p:sp>
      <p:sp>
        <p:nvSpPr>
          <p:cNvPr id="3" name="Title 2" descr="" title="">
            <a:extLst>
              <a:ext uri="{FF2B5EF4-FFF2-40B4-BE49-F238E27FC236}">
                <a16:creationId xmlns:a16="http://schemas.microsoft.com/office/drawing/2014/main" id="{22B36FE0-FE72-D8DD-4ED3-7A4B0E8B2A2C}"/>
              </a:ext>
            </a:extLst>
          </p:cNvPr>
          <p:cNvSpPr>
            <a:spLocks noGrp="1"/>
          </p:cNvSpPr>
          <p:nvPr>
            <p:ph type="title"/>
          </p:nvPr>
        </p:nvSpPr>
        <p:spPr/>
        <p:txBody>
          <a:bodyPr>
            <a:normAutofit fontScale="90000"/>
          </a:bodyPr>
          <a:lstStyle/>
          <a:p>
            <a:r>
              <a:rPr lang="en-US" dirty="0"/>
              <a:t>Biden – DOL Withdraws Independent Contractor Regulations, Meaning More Uncertainty for Employers</a:t>
            </a:r>
          </a:p>
        </p:txBody>
      </p:sp>
      <p:sp>
        <p:nvSpPr>
          <p:cNvPr id="4" name="Content Placeholder 1" descr="" title="">
            <a:extLst>
              <a:ext uri="{FF2B5EF4-FFF2-40B4-BE49-F238E27FC236}">
                <a16:creationId xmlns:a16="http://schemas.microsoft.com/office/drawing/2014/main" id="{5FD84FC4-7C48-7579-DBB1-78DD82AF1998}"/>
              </a:ext>
            </a:extLst>
          </p:cNvPr>
          <p:cNvSpPr txBox="1">
            <a:spLocks/>
          </p:cNvSpPr>
          <p:nvPr/>
        </p:nvSpPr>
        <p:spPr>
          <a:xfrm>
            <a:off x="6243638" y="1562100"/>
            <a:ext cx="5362954" cy="4538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200" dirty="0"/>
              <a:t>The withdrawal of the Final Rule means that employers will have less clarity as to how courts and the Department will determine independent contractor status under the FLSA.  Courts have used a variety of different tests, making predictability and consistency, particularly for national employers, difficult.</a:t>
            </a:r>
          </a:p>
          <a:p>
            <a:pPr marL="342900" indent="-342900"/>
            <a:r>
              <a:rPr lang="en-US" sz="2200" dirty="0"/>
              <a:t>The Department will take a more aggressive approach towards enforcement of worker classification laws, and dramatically narrow the class of workers who may be properly classified as independent contractors under the law. </a:t>
            </a:r>
          </a:p>
        </p:txBody>
      </p:sp>
      <p:sp>
        <p:nvSpPr>
          <p:cNvPr id="7" name="Content Placeholder 2" descr="" title="">
            <a:extLst>
              <a:ext uri="{FF2B5EF4-FFF2-40B4-BE49-F238E27FC236}">
                <a16:creationId xmlns:a16="http://schemas.microsoft.com/office/drawing/2014/main" id="{814F7B6F-D26E-974A-DFB6-8163AEFEBCC2}"/>
              </a:ext>
            </a:extLst>
          </p:cNvPr>
          <p:cNvSpPr txBox="1">
            <a:spLocks/>
          </p:cNvSpPr>
          <p:nvPr/>
        </p:nvSpPr>
        <p:spPr>
          <a:xfrm>
            <a:off x="519547" y="1697566"/>
            <a:ext cx="4981141" cy="4538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200" dirty="0"/>
              <a:t>On May 6, 2021, the U.S. Department of Labor formally withdrew final regulations promulgated earlier under the Trump administration. </a:t>
            </a:r>
          </a:p>
          <a:p>
            <a:pPr marL="342900" indent="-342900"/>
            <a:r>
              <a:rPr lang="en-US" sz="2200" dirty="0"/>
              <a:t>These regulations (the “Independent Contractor Rule” or “Final Rule”) clarified the relevant factors the DOL would use to determine whether workers are in business for themselves and are independent contractors, or are economically dependent on a putative employer for work and thus employees under the FLSA.</a:t>
            </a:r>
          </a:p>
        </p:txBody>
      </p:sp>
    </p:spTree>
    <p:extLst>
      <p:ext uri="{BB962C8B-B14F-4D97-AF65-F5344CB8AC3E}">
        <p14:creationId xmlns:p14="http://schemas.microsoft.com/office/powerpoint/2010/main" val="2174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2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74ED50D8-C248-8739-CFDB-6B9D37FB7669}"/>
            </a:ext>
          </a:extLst>
        </p:cNvPr>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617C899F-838A-ADAB-3AC5-43E0188EB5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1000" b="0" i="0" u="none" strike="noStrike" kern="1200" cap="none" spc="0" normalizeH="0" baseline="0" noProof="0" smtClean="0">
                <a:ln>
                  <a:noFill/>
                </a:ln>
                <a:solidFill>
                  <a:srgbClr val="00263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00263A"/>
              </a:solidFill>
              <a:effectLst/>
              <a:uLnTx/>
              <a:uFillTx/>
              <a:latin typeface="Calibri" panose="020F0502020204030204"/>
              <a:ea typeface="+mn-ea"/>
              <a:cs typeface="+mn-cs"/>
            </a:endParaRPr>
          </a:p>
        </p:txBody>
      </p:sp>
      <p:sp>
        <p:nvSpPr>
          <p:cNvPr id="3" name="Title 2" descr="" title="">
            <a:extLst>
              <a:ext uri="{FF2B5EF4-FFF2-40B4-BE49-F238E27FC236}">
                <a16:creationId xmlns:a16="http://schemas.microsoft.com/office/drawing/2014/main" id="{11AF07C3-EE11-8610-BCC3-27E882377C4C}"/>
              </a:ext>
            </a:extLst>
          </p:cNvPr>
          <p:cNvSpPr>
            <a:spLocks noGrp="1"/>
          </p:cNvSpPr>
          <p:nvPr>
            <p:ph type="title"/>
          </p:nvPr>
        </p:nvSpPr>
        <p:spPr/>
        <p:txBody>
          <a:bodyPr>
            <a:normAutofit/>
          </a:bodyPr>
          <a:lstStyle/>
          <a:p>
            <a:r>
              <a:rPr lang="en-US" dirty="0"/>
              <a:t>The FLSA Rule  (As of March 11, 2024)</a:t>
            </a:r>
          </a:p>
        </p:txBody>
      </p:sp>
      <p:sp>
        <p:nvSpPr>
          <p:cNvPr id="4" name="Content Placeholder 3" descr="" title="">
            <a:extLst>
              <a:ext uri="{FF2B5EF4-FFF2-40B4-BE49-F238E27FC236}">
                <a16:creationId xmlns:a16="http://schemas.microsoft.com/office/drawing/2014/main" id="{3A264724-BB5E-1566-DDFB-63D8FCD88387}"/>
              </a:ext>
            </a:extLst>
          </p:cNvPr>
          <p:cNvSpPr>
            <a:spLocks noGrp="1"/>
          </p:cNvSpPr>
          <p:nvPr>
            <p:ph sz="quarter" idx="11"/>
          </p:nvPr>
        </p:nvSpPr>
        <p:spPr>
          <a:xfrm>
            <a:off x="277813" y="1591734"/>
            <a:ext cx="11631168" cy="4841724"/>
          </a:xfrm>
        </p:spPr>
        <p:txBody>
          <a:bodyPr/>
          <a:lstStyle/>
          <a:p>
            <a:pPr marL="0" indent="0">
              <a:buNone/>
            </a:pPr>
            <a:r>
              <a:rPr lang="en-US" sz="2800" dirty="0"/>
              <a:t>Multifactor analysis based on 6 factors that guide the analysis of a worker’s relationship with an employer:</a:t>
            </a:r>
          </a:p>
          <a:p>
            <a:pPr marL="457200" indent="-457200">
              <a:buAutoNum type="arabicPeriod"/>
            </a:pPr>
            <a:r>
              <a:rPr lang="en-US" sz="2800" dirty="0"/>
              <a:t>Any opportunity for profit or loss a worker might have;</a:t>
            </a:r>
          </a:p>
          <a:p>
            <a:pPr marL="457200" indent="-457200">
              <a:buAutoNum type="arabicPeriod"/>
            </a:pPr>
            <a:r>
              <a:rPr lang="en-US" sz="2800" dirty="0"/>
              <a:t>The financial stake and nature of any resources a worker has invested in the work;</a:t>
            </a:r>
          </a:p>
          <a:p>
            <a:pPr marL="457200" indent="-457200">
              <a:buAutoNum type="arabicPeriod"/>
            </a:pPr>
            <a:r>
              <a:rPr lang="en-US" sz="2800" dirty="0"/>
              <a:t>The degree of permanence of the work relationship;</a:t>
            </a:r>
          </a:p>
          <a:p>
            <a:pPr marL="457200" indent="-457200">
              <a:buAutoNum type="arabicPeriod"/>
            </a:pPr>
            <a:r>
              <a:rPr lang="en-US" sz="2800" dirty="0"/>
              <a:t>The degree of control an employer has over the person’s work;</a:t>
            </a:r>
          </a:p>
          <a:p>
            <a:pPr marL="457200" indent="-457200">
              <a:buAutoNum type="arabicPeriod"/>
            </a:pPr>
            <a:r>
              <a:rPr lang="en-US" sz="2800" dirty="0"/>
              <a:t>Whether the work the person does is essential to the employer’s business;</a:t>
            </a:r>
          </a:p>
          <a:p>
            <a:pPr marL="457200" indent="-457200">
              <a:buAutoNum type="arabicPeriod"/>
            </a:pPr>
            <a:r>
              <a:rPr lang="en-US" sz="2800" dirty="0"/>
              <a:t>The worker’s skill and initiative</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43754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3.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545" descr="" title=""/>
        <p:cNvGrpSpPr/>
        <p:nvPr/>
      </p:nvGrpSpPr>
      <p:grpSpPr>
        <a:xfrm>
          <a:off x="0" y="0"/>
          <a:ext cx="0" cy="0"/>
          <a:chOff x="0" y="0"/>
          <a:chExt cx="0" cy="0"/>
        </a:xfrm>
      </p:grpSpPr>
      <p:sp>
        <p:nvSpPr>
          <p:cNvPr id="546" name="Google Shape;546;p71" descr="" title=""/>
          <p:cNvSpPr txBox="1">
            <a:spLocks noGrp="1"/>
          </p:cNvSpPr>
          <p:nvPr>
            <p:ph type="sldNum" idx="12"/>
          </p:nvPr>
        </p:nvSpPr>
        <p:spPr>
          <a:xfrm>
            <a:off x="9067800" y="6553201"/>
            <a:ext cx="2844800" cy="228800"/>
          </a:xfrm>
          <a:prstGeom prst="rect">
            <a:avLst/>
          </a:prstGeom>
          <a:noFill/>
          <a:ln>
            <a:noFill/>
          </a:ln>
        </p:spPr>
        <p:txBody>
          <a:bodyPr spcFirstLastPara="1" wrap="square" lIns="91433" tIns="45700" rIns="91433" bIns="45700" anchor="ctr" anchorCtr="0">
            <a:noAutofit/>
          </a:bodyPr>
          <a:lstStyle/>
          <a:p>
            <a:fld id="{00000000-1234-1234-1234-123412341234}" type="slidenum">
              <a:rPr lang="en"/>
              <a:pPr/>
              <a:t>3</a:t>
            </a:fld>
            <a:endParaRPr/>
          </a:p>
        </p:txBody>
      </p:sp>
      <p:sp>
        <p:nvSpPr>
          <p:cNvPr id="547" name="Google Shape;547;p71" descr="" title=""/>
          <p:cNvSpPr txBox="1">
            <a:spLocks noGrp="1"/>
          </p:cNvSpPr>
          <p:nvPr>
            <p:ph type="title"/>
          </p:nvPr>
        </p:nvSpPr>
        <p:spPr>
          <a:xfrm>
            <a:off x="277809" y="127323"/>
            <a:ext cx="11631200" cy="1161200"/>
          </a:xfrm>
          <a:prstGeom prst="rect">
            <a:avLst/>
          </a:prstGeom>
          <a:noFill/>
          <a:ln>
            <a:noFill/>
          </a:ln>
        </p:spPr>
        <p:txBody>
          <a:bodyPr spcFirstLastPara="1" wrap="square" lIns="91433" tIns="45700" rIns="91433" bIns="45700" anchor="ctr" anchorCtr="0">
            <a:normAutofit/>
          </a:bodyPr>
          <a:lstStyle/>
          <a:p>
            <a:r>
              <a:rPr lang="en"/>
              <a:t>Simplify the Complexity of Employment Law</a:t>
            </a:r>
            <a:endParaRPr/>
          </a:p>
        </p:txBody>
      </p:sp>
      <p:pic>
        <p:nvPicPr>
          <p:cNvPr id="548" name="Google Shape;548;p71" descr="" title=""/>
          <p:cNvPicPr preferRelativeResize="0"/>
          <p:nvPr/>
        </p:nvPicPr>
        <p:blipFill rotWithShape="1">
          <a:blip r:embed="rId3">
            <a:alphaModFix/>
          </a:blip>
          <a:srcRect b="79075"/>
          <a:stretch/>
        </p:blipFill>
        <p:spPr>
          <a:xfrm>
            <a:off x="2216179" y="1979327"/>
            <a:ext cx="7754432" cy="879083"/>
          </a:xfrm>
          <a:prstGeom prst="rect">
            <a:avLst/>
          </a:prstGeom>
          <a:noFill/>
          <a:ln>
            <a:noFill/>
          </a:ln>
        </p:spPr>
      </p:pic>
      <p:pic>
        <p:nvPicPr>
          <p:cNvPr id="549" name="Google Shape;549;p71" descr="" title=""/>
          <p:cNvPicPr preferRelativeResize="0"/>
          <p:nvPr/>
        </p:nvPicPr>
        <p:blipFill rotWithShape="1">
          <a:blip r:embed="rId3">
            <a:alphaModFix/>
          </a:blip>
          <a:srcRect t="32895" b="10212"/>
          <a:stretch/>
        </p:blipFill>
        <p:spPr>
          <a:xfrm>
            <a:off x="1699122" y="3113847"/>
            <a:ext cx="8529876" cy="26290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3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9391134A-2CFE-3C87-4F11-4DC00C147085}"/>
            </a:ext>
          </a:extLst>
        </p:cNvPr>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97AC566C-E787-EBCA-5B63-ED31A787B8C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1000" b="0" i="0" u="none" strike="noStrike" kern="1200" cap="none" spc="0" normalizeH="0" baseline="0" noProof="0" smtClean="0">
                <a:ln>
                  <a:noFill/>
                </a:ln>
                <a:solidFill>
                  <a:srgbClr val="00263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00263A"/>
              </a:solidFill>
              <a:effectLst/>
              <a:uLnTx/>
              <a:uFillTx/>
              <a:latin typeface="Calibri" panose="020F0502020204030204"/>
              <a:ea typeface="+mn-ea"/>
              <a:cs typeface="+mn-cs"/>
            </a:endParaRPr>
          </a:p>
        </p:txBody>
      </p:sp>
      <p:sp>
        <p:nvSpPr>
          <p:cNvPr id="3" name="Title 2" descr="" title="">
            <a:extLst>
              <a:ext uri="{FF2B5EF4-FFF2-40B4-BE49-F238E27FC236}">
                <a16:creationId xmlns:a16="http://schemas.microsoft.com/office/drawing/2014/main" id="{82B9703C-9E1A-5C03-105D-BE680747562C}"/>
              </a:ext>
            </a:extLst>
          </p:cNvPr>
          <p:cNvSpPr>
            <a:spLocks noGrp="1"/>
          </p:cNvSpPr>
          <p:nvPr>
            <p:ph type="title"/>
          </p:nvPr>
        </p:nvSpPr>
        <p:spPr/>
        <p:txBody>
          <a:bodyPr>
            <a:normAutofit/>
          </a:bodyPr>
          <a:lstStyle/>
          <a:p>
            <a:r>
              <a:rPr lang="en-US" dirty="0"/>
              <a:t>Trump 2.0 – DOL  Enforcement “Pause”</a:t>
            </a:r>
          </a:p>
        </p:txBody>
      </p:sp>
      <p:sp>
        <p:nvSpPr>
          <p:cNvPr id="4" name="Content Placeholder 3" descr="" title="">
            <a:extLst>
              <a:ext uri="{FF2B5EF4-FFF2-40B4-BE49-F238E27FC236}">
                <a16:creationId xmlns:a16="http://schemas.microsoft.com/office/drawing/2014/main" id="{533AAE6B-4902-64A4-00F9-0E9A6E27AD0D}"/>
              </a:ext>
            </a:extLst>
          </p:cNvPr>
          <p:cNvSpPr>
            <a:spLocks noGrp="1"/>
          </p:cNvSpPr>
          <p:nvPr>
            <p:ph sz="quarter" idx="11"/>
          </p:nvPr>
        </p:nvSpPr>
        <p:spPr>
          <a:xfrm>
            <a:off x="277813" y="1591734"/>
            <a:ext cx="11631168" cy="4841724"/>
          </a:xfrm>
        </p:spPr>
        <p:txBody>
          <a:bodyPr/>
          <a:lstStyle/>
          <a:p>
            <a:r>
              <a:rPr lang="en-US" dirty="0"/>
              <a:t>On </a:t>
            </a:r>
            <a:r>
              <a:rPr lang="en-US" b="1" dirty="0"/>
              <a:t>May 1, 2025</a:t>
            </a:r>
            <a:r>
              <a:rPr lang="en-US" dirty="0"/>
              <a:t>, the DOL issued </a:t>
            </a:r>
            <a:r>
              <a:rPr lang="en-US" i="1" dirty="0"/>
              <a:t>Field Assistance Bulletin 2025‑1</a:t>
            </a:r>
            <a:r>
              <a:rPr lang="en-US" dirty="0"/>
              <a:t>, announcing that it would:</a:t>
            </a:r>
          </a:p>
          <a:p>
            <a:pPr lvl="0"/>
            <a:r>
              <a:rPr lang="en-US" b="1" dirty="0"/>
              <a:t>Stop enforcing the 2024 Rule</a:t>
            </a:r>
            <a:r>
              <a:rPr lang="en-US" dirty="0"/>
              <a:t> in agency investigations.</a:t>
            </a:r>
          </a:p>
          <a:p>
            <a:pPr lvl="0"/>
            <a:r>
              <a:rPr lang="en-US" dirty="0"/>
              <a:t>Revert enforcement back to the </a:t>
            </a:r>
            <a:r>
              <a:rPr lang="en-US" b="1" dirty="0"/>
              <a:t>2008 Fact Sheet #13</a:t>
            </a:r>
            <a:r>
              <a:rPr lang="en-US" dirty="0"/>
              <a:t> and the economic‑reality test described there.</a:t>
            </a:r>
          </a:p>
          <a:p>
            <a:r>
              <a:rPr lang="en-US" dirty="0"/>
              <a:t>Continue reviewing whether to retain or rescind the 2024 Rule. </a:t>
            </a:r>
            <a:endParaRPr lang="en-US" sz="2400" dirty="0"/>
          </a:p>
        </p:txBody>
      </p:sp>
    </p:spTree>
    <p:extLst>
      <p:ext uri="{BB962C8B-B14F-4D97-AF65-F5344CB8AC3E}">
        <p14:creationId xmlns:p14="http://schemas.microsoft.com/office/powerpoint/2010/main" val="102140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31.xml><?xml version="1.0" encoding="utf-8"?>
<p:sld xmlns:p14="http://schemas.microsoft.com/office/powerpoint/2010/main" xmlns:mc="http://schemas.openxmlformats.org/markup-compatibility/2006"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p:cNvSpPr>
            <a:spLocks noGrp="1"/>
          </p:cNvSpPr>
          <p:nvPr>
            <p:ph type="sldNum" sz="quarter" idx="10"/>
          </p:nvPr>
        </p:nvSpPr>
        <p:spPr/>
        <p:txBody>
          <a:bodyPr/>
          <a:lstStyle/>
          <a:p>
            <a:pPr>
              <a:defRPr/>
            </a:pPr>
            <a:fld id="{9071EB27-7EDA-4DB8-9201-B79748EEDA8F}" type="slidenum">
              <a:rPr lang="en-US">
                <a:solidFill>
                  <a:srgbClr val="000000"/>
                </a:solidFill>
              </a:rPr>
              <a:pPr>
                <a:defRPr/>
              </a:pPr>
              <a:t>31</a:t>
            </a:fld>
            <a:endParaRPr lang="en-US">
              <a:solidFill>
                <a:srgbClr val="000000"/>
              </a:solidFill>
            </a:endParaRPr>
          </a:p>
        </p:txBody>
      </p:sp>
      <p:sp>
        <p:nvSpPr>
          <p:cNvPr id="2" name="Title 1" descr="" title=""/>
          <p:cNvSpPr>
            <a:spLocks noGrp="1"/>
          </p:cNvSpPr>
          <p:nvPr>
            <p:ph type="title"/>
          </p:nvPr>
        </p:nvSpPr>
        <p:spPr/>
        <p:txBody>
          <a:bodyPr/>
          <a:lstStyle/>
          <a:p>
            <a:r>
              <a:rPr lang="en-US" dirty="0"/>
              <a:t>Profit or Loss</a:t>
            </a:r>
          </a:p>
        </p:txBody>
      </p:sp>
      <p:sp>
        <p:nvSpPr>
          <p:cNvPr id="3" name="Content Placeholder 2" descr="" title=""/>
          <p:cNvSpPr>
            <a:spLocks noGrp="1"/>
          </p:cNvSpPr>
          <p:nvPr>
            <p:ph sz="quarter" idx="11"/>
          </p:nvPr>
        </p:nvSpPr>
        <p:spPr/>
        <p:txBody>
          <a:bodyPr/>
          <a:lstStyle/>
          <a:p>
            <a:pPr marL="0" indent="0" algn="just">
              <a:buNone/>
            </a:pPr>
            <a:r>
              <a:rPr lang="en-US" sz="2600" dirty="0"/>
              <a:t>Does the worker’s managerial skill affect the worker’s opportunity for profit or loss?</a:t>
            </a:r>
          </a:p>
          <a:p>
            <a:pPr algn="just">
              <a:spcBef>
                <a:spcPts val="300"/>
              </a:spcBef>
              <a:spcAft>
                <a:spcPts val="300"/>
              </a:spcAft>
            </a:pPr>
            <a:r>
              <a:rPr lang="en-US" sz="2000" b="0" dirty="0"/>
              <a:t>An IC’s decisions to hire others, purchase materials and equipment, advertise, rent space, and manage time tables may reflect managerial skills that will affect his or her opportunity for profit or loss beyond a current job.</a:t>
            </a:r>
          </a:p>
          <a:p>
            <a:pPr algn="just">
              <a:spcBef>
                <a:spcPts val="300"/>
              </a:spcBef>
              <a:spcAft>
                <a:spcPts val="300"/>
              </a:spcAft>
            </a:pPr>
            <a:r>
              <a:rPr lang="en-US" sz="2000" b="0" dirty="0"/>
              <a:t>On the other hand, the worker’s ability to work more hours and the amount of work available from the employer have nothing to do with the worker’s managerial skill and do little to separate employees from independent contractors</a:t>
            </a:r>
          </a:p>
          <a:p>
            <a:pPr algn="just">
              <a:spcBef>
                <a:spcPts val="300"/>
              </a:spcBef>
              <a:spcAft>
                <a:spcPts val="300"/>
              </a:spcAft>
            </a:pPr>
            <a:r>
              <a:rPr lang="en-US" sz="2000" b="0" dirty="0"/>
              <a:t>The effect on one’s earnings of doing one’s job well or being technically proficient is unrelated to an individual’s ability to earn or lose profit via his managerial skill,</a:t>
            </a:r>
          </a:p>
        </p:txBody>
      </p:sp>
    </p:spTree>
    <p:extLst>
      <p:ext uri="{BB962C8B-B14F-4D97-AF65-F5344CB8AC3E}">
        <p14:creationId xmlns:p14="http://schemas.microsoft.com/office/powerpoint/2010/main" val="500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32.xml><?xml version="1.0" encoding="utf-8"?>
<p:sld xmlns:p14="http://schemas.microsoft.com/office/powerpoint/2010/main" xmlns:mc="http://schemas.openxmlformats.org/markup-compatibility/2006"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p:cNvSpPr>
            <a:spLocks noGrp="1"/>
          </p:cNvSpPr>
          <p:nvPr>
            <p:ph type="sldNum" sz="quarter" idx="10"/>
          </p:nvPr>
        </p:nvSpPr>
        <p:spPr/>
        <p:txBody>
          <a:bodyPr/>
          <a:lstStyle/>
          <a:p>
            <a:pPr>
              <a:defRPr/>
            </a:pPr>
            <a:fld id="{9071EB27-7EDA-4DB8-9201-B79748EEDA8F}" type="slidenum">
              <a:rPr lang="en-US">
                <a:solidFill>
                  <a:srgbClr val="000000"/>
                </a:solidFill>
              </a:rPr>
              <a:pPr>
                <a:defRPr/>
              </a:pPr>
              <a:t>32</a:t>
            </a:fld>
            <a:endParaRPr lang="en-US">
              <a:solidFill>
                <a:srgbClr val="000000"/>
              </a:solidFill>
            </a:endParaRPr>
          </a:p>
        </p:txBody>
      </p:sp>
      <p:sp>
        <p:nvSpPr>
          <p:cNvPr id="2" name="Title 1" descr="" title=""/>
          <p:cNvSpPr>
            <a:spLocks noGrp="1"/>
          </p:cNvSpPr>
          <p:nvPr>
            <p:ph type="title"/>
          </p:nvPr>
        </p:nvSpPr>
        <p:spPr/>
        <p:txBody>
          <a:bodyPr/>
          <a:lstStyle/>
          <a:p>
            <a:r>
              <a:rPr lang="en-US" dirty="0"/>
              <a:t>Investment</a:t>
            </a:r>
          </a:p>
        </p:txBody>
      </p:sp>
      <p:sp>
        <p:nvSpPr>
          <p:cNvPr id="3" name="Content Placeholder 2" descr="" title=""/>
          <p:cNvSpPr>
            <a:spLocks noGrp="1"/>
          </p:cNvSpPr>
          <p:nvPr>
            <p:ph sz="quarter" idx="11"/>
          </p:nvPr>
        </p:nvSpPr>
        <p:spPr/>
        <p:txBody>
          <a:bodyPr/>
          <a:lstStyle/>
          <a:p>
            <a:pPr marL="0" indent="0">
              <a:buNone/>
            </a:pPr>
            <a:r>
              <a:rPr lang="en-US" sz="2600" dirty="0"/>
              <a:t>How does the worker’s relative investment compare to the employer’s investment?</a:t>
            </a:r>
          </a:p>
          <a:p>
            <a:pPr algn="just"/>
            <a:r>
              <a:rPr lang="en-US" sz="2000" b="0" dirty="0"/>
              <a:t>An independent contractor typically makes investments that support a business as a business beyond any particular job. The investment of a true independent contractor might, for example, further the business’s capacity to expand, reduce its cost structure, or extend the reach of the independent contractor’s market. </a:t>
            </a:r>
          </a:p>
          <a:p>
            <a:pPr algn="just"/>
            <a:r>
              <a:rPr lang="en-US" sz="2000" b="0" dirty="0"/>
              <a:t>The worker’s investment should not be relatively minor compared with that of the employer.</a:t>
            </a:r>
          </a:p>
          <a:p>
            <a:pPr algn="just"/>
            <a:r>
              <a:rPr lang="en-US" sz="2000" b="0" dirty="0"/>
              <a:t>Investing in tools and equipment is not necessarily a business investment or a capital expenditure that indicates that the worker is an independent contractor.</a:t>
            </a:r>
          </a:p>
        </p:txBody>
      </p:sp>
    </p:spTree>
    <p:extLst>
      <p:ext uri="{BB962C8B-B14F-4D97-AF65-F5344CB8AC3E}">
        <p14:creationId xmlns:p14="http://schemas.microsoft.com/office/powerpoint/2010/main" val="215453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33.xml><?xml version="1.0" encoding="utf-8"?>
<p:sld xmlns:p14="http://schemas.microsoft.com/office/powerpoint/2010/main" xmlns:mc="http://schemas.openxmlformats.org/markup-compatibility/2006"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p:cNvSpPr>
            <a:spLocks noGrp="1"/>
          </p:cNvSpPr>
          <p:nvPr>
            <p:ph type="sldNum" sz="quarter" idx="10"/>
          </p:nvPr>
        </p:nvSpPr>
        <p:spPr/>
        <p:txBody>
          <a:bodyPr/>
          <a:lstStyle/>
          <a:p>
            <a:pPr>
              <a:defRPr/>
            </a:pPr>
            <a:fld id="{9071EB27-7EDA-4DB8-9201-B79748EEDA8F}" type="slidenum">
              <a:rPr lang="en-US">
                <a:solidFill>
                  <a:srgbClr val="000000"/>
                </a:solidFill>
              </a:rPr>
              <a:pPr>
                <a:defRPr/>
              </a:pPr>
              <a:t>33</a:t>
            </a:fld>
            <a:endParaRPr lang="en-US">
              <a:solidFill>
                <a:srgbClr val="000000"/>
              </a:solidFill>
            </a:endParaRPr>
          </a:p>
        </p:txBody>
      </p:sp>
      <p:sp>
        <p:nvSpPr>
          <p:cNvPr id="2" name="Title 1" descr="" title=""/>
          <p:cNvSpPr>
            <a:spLocks noGrp="1"/>
          </p:cNvSpPr>
          <p:nvPr>
            <p:ph type="title"/>
          </p:nvPr>
        </p:nvSpPr>
        <p:spPr/>
        <p:txBody>
          <a:bodyPr/>
          <a:lstStyle/>
          <a:p>
            <a:r>
              <a:rPr lang="en-US" dirty="0"/>
              <a:t>Investment - Examples</a:t>
            </a:r>
          </a:p>
        </p:txBody>
      </p:sp>
      <p:sp>
        <p:nvSpPr>
          <p:cNvPr id="3" name="Content Placeholder 2" descr="" title=""/>
          <p:cNvSpPr>
            <a:spLocks noGrp="1"/>
          </p:cNvSpPr>
          <p:nvPr>
            <p:ph sz="quarter" idx="11"/>
          </p:nvPr>
        </p:nvSpPr>
        <p:spPr/>
        <p:txBody>
          <a:bodyPr/>
          <a:lstStyle/>
          <a:p>
            <a:pPr algn="just">
              <a:spcBef>
                <a:spcPts val="300"/>
              </a:spcBef>
              <a:spcAft>
                <a:spcPts val="300"/>
              </a:spcAft>
            </a:pPr>
            <a:r>
              <a:rPr lang="en-US" sz="2200" b="0" dirty="0"/>
              <a:t>Rig welders’ investments in equipped trucks costing between $35,000 and $40,000 did not support IC status when compared to company’s investment in its business.</a:t>
            </a:r>
          </a:p>
          <a:p>
            <a:pPr algn="just">
              <a:spcBef>
                <a:spcPts val="300"/>
              </a:spcBef>
              <a:spcAft>
                <a:spcPts val="300"/>
              </a:spcAft>
            </a:pPr>
            <a:r>
              <a:rPr lang="en-US" sz="2200" b="0" dirty="0"/>
              <a:t>Cake decorators’ $400 investment in their tools not sufficient to support IC status.</a:t>
            </a:r>
          </a:p>
          <a:p>
            <a:pPr algn="just">
              <a:spcBef>
                <a:spcPts val="300"/>
              </a:spcBef>
              <a:spcAft>
                <a:spcPts val="300"/>
              </a:spcAft>
            </a:pPr>
            <a:r>
              <a:rPr lang="en-US" sz="2200" b="0" dirty="0"/>
              <a:t>Strawberry growers’ investment in hoes, shovels, and picking carts insufficient.</a:t>
            </a:r>
          </a:p>
          <a:p>
            <a:pPr algn="just">
              <a:spcBef>
                <a:spcPts val="300"/>
              </a:spcBef>
              <a:spcAft>
                <a:spcPts val="300"/>
              </a:spcAft>
            </a:pPr>
            <a:r>
              <a:rPr lang="en-US" sz="2200" b="0" dirty="0"/>
              <a:t>A worker providing cleaning services who invests in a vehicle not suitable for personal use, rents her own space to store the vehicle and materials, advertises and markets her services, purchases supplies and equipment, and hires a helper for larger jobs may be indicative of an independent contractor</a:t>
            </a:r>
            <a:r>
              <a:rPr lang="en-US" sz="2400" b="0" dirty="0"/>
              <a:t>.</a:t>
            </a:r>
          </a:p>
        </p:txBody>
      </p:sp>
    </p:spTree>
    <p:extLst>
      <p:ext uri="{BB962C8B-B14F-4D97-AF65-F5344CB8AC3E}">
        <p14:creationId xmlns:p14="http://schemas.microsoft.com/office/powerpoint/2010/main" val="247580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34.xml><?xml version="1.0" encoding="utf-8"?>
<p:sld xmlns:p14="http://schemas.microsoft.com/office/powerpoint/2010/main" xmlns:mc="http://schemas.openxmlformats.org/markup-compatibility/2006"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p:cNvSpPr>
            <a:spLocks noGrp="1"/>
          </p:cNvSpPr>
          <p:nvPr>
            <p:ph type="sldNum" sz="quarter" idx="10"/>
          </p:nvPr>
        </p:nvSpPr>
        <p:spPr/>
        <p:txBody>
          <a:bodyPr/>
          <a:lstStyle/>
          <a:p>
            <a:pPr>
              <a:defRPr/>
            </a:pPr>
            <a:fld id="{9071EB27-7EDA-4DB8-9201-B79748EEDA8F}" type="slidenum">
              <a:rPr lang="en-US">
                <a:solidFill>
                  <a:srgbClr val="000000"/>
                </a:solidFill>
              </a:rPr>
              <a:pPr>
                <a:defRPr/>
              </a:pPr>
              <a:t>34</a:t>
            </a:fld>
            <a:endParaRPr lang="en-US">
              <a:solidFill>
                <a:srgbClr val="000000"/>
              </a:solidFill>
            </a:endParaRPr>
          </a:p>
        </p:txBody>
      </p:sp>
      <p:sp>
        <p:nvSpPr>
          <p:cNvPr id="2" name="Title 1" descr="" title=""/>
          <p:cNvSpPr>
            <a:spLocks noGrp="1"/>
          </p:cNvSpPr>
          <p:nvPr>
            <p:ph type="title"/>
          </p:nvPr>
        </p:nvSpPr>
        <p:spPr/>
        <p:txBody>
          <a:bodyPr/>
          <a:lstStyle/>
          <a:p>
            <a:r>
              <a:rPr lang="en-US" dirty="0"/>
              <a:t>Length of Relationship</a:t>
            </a:r>
          </a:p>
        </p:txBody>
      </p:sp>
      <p:sp>
        <p:nvSpPr>
          <p:cNvPr id="3" name="Content Placeholder 2" descr="" title=""/>
          <p:cNvSpPr>
            <a:spLocks noGrp="1"/>
          </p:cNvSpPr>
          <p:nvPr>
            <p:ph sz="quarter" idx="11"/>
          </p:nvPr>
        </p:nvSpPr>
        <p:spPr/>
        <p:txBody>
          <a:bodyPr/>
          <a:lstStyle/>
          <a:p>
            <a:pPr marL="0" indent="0" algn="just">
              <a:buNone/>
            </a:pPr>
            <a:r>
              <a:rPr lang="en-US" sz="2600" dirty="0"/>
              <a:t>Is the relationship between the worker and the employer permanent or indefinite?</a:t>
            </a:r>
          </a:p>
          <a:p>
            <a:pPr algn="just"/>
            <a:r>
              <a:rPr lang="en-US" sz="2000" b="0" dirty="0"/>
              <a:t>Permanency or indefiniteness in the relationship with the company suggests that the worker is an employee.</a:t>
            </a:r>
          </a:p>
          <a:p>
            <a:pPr algn="just"/>
            <a:r>
              <a:rPr lang="en-US" sz="2000" b="0" dirty="0"/>
              <a:t>An independent contractor typically works one project for a company and does not necessarily work continuously or repeatedly for an employer.</a:t>
            </a:r>
          </a:p>
          <a:p>
            <a:pPr algn="just"/>
            <a:r>
              <a:rPr lang="en-US" sz="2000" b="0" dirty="0"/>
              <a:t>However, a lack of permanence or indefiniteness does not automatically suggest an IC relationship.  The reason for the lack of permanence or indefiniteness should be carefully reviewed to determine if the reason is indicative of the worker’s running an independent business</a:t>
            </a:r>
            <a:r>
              <a:rPr lang="en-US" sz="2400" dirty="0"/>
              <a:t>.</a:t>
            </a:r>
          </a:p>
        </p:txBody>
      </p:sp>
    </p:spTree>
    <p:extLst>
      <p:ext uri="{BB962C8B-B14F-4D97-AF65-F5344CB8AC3E}">
        <p14:creationId xmlns:p14="http://schemas.microsoft.com/office/powerpoint/2010/main" val="363028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35.xml><?xml version="1.0" encoding="utf-8"?>
<p:sld xmlns:p14="http://schemas.microsoft.com/office/powerpoint/2010/main" xmlns:mc="http://schemas.openxmlformats.org/markup-compatibility/2006"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p:cNvSpPr>
            <a:spLocks noGrp="1"/>
          </p:cNvSpPr>
          <p:nvPr>
            <p:ph type="sldNum" sz="quarter" idx="10"/>
          </p:nvPr>
        </p:nvSpPr>
        <p:spPr/>
        <p:txBody>
          <a:bodyPr/>
          <a:lstStyle/>
          <a:p>
            <a:pPr>
              <a:defRPr/>
            </a:pPr>
            <a:fld id="{9071EB27-7EDA-4DB8-9201-B79748EEDA8F}" type="slidenum">
              <a:rPr lang="en-US">
                <a:solidFill>
                  <a:srgbClr val="000000"/>
                </a:solidFill>
              </a:rPr>
              <a:pPr>
                <a:defRPr/>
              </a:pPr>
              <a:t>35</a:t>
            </a:fld>
            <a:endParaRPr lang="en-US">
              <a:solidFill>
                <a:srgbClr val="000000"/>
              </a:solidFill>
            </a:endParaRPr>
          </a:p>
        </p:txBody>
      </p:sp>
      <p:sp>
        <p:nvSpPr>
          <p:cNvPr id="2" name="Title 1" descr="" title=""/>
          <p:cNvSpPr>
            <a:spLocks noGrp="1"/>
          </p:cNvSpPr>
          <p:nvPr>
            <p:ph type="title"/>
          </p:nvPr>
        </p:nvSpPr>
        <p:spPr/>
        <p:txBody>
          <a:bodyPr/>
          <a:lstStyle/>
          <a:p>
            <a:r>
              <a:rPr lang="en-US" dirty="0"/>
              <a:t>Control</a:t>
            </a:r>
          </a:p>
        </p:txBody>
      </p:sp>
      <p:sp>
        <p:nvSpPr>
          <p:cNvPr id="3" name="Content Placeholder 2" descr="" title=""/>
          <p:cNvSpPr>
            <a:spLocks noGrp="1"/>
          </p:cNvSpPr>
          <p:nvPr>
            <p:ph sz="quarter" idx="11"/>
          </p:nvPr>
        </p:nvSpPr>
        <p:spPr/>
        <p:txBody>
          <a:bodyPr/>
          <a:lstStyle/>
          <a:p>
            <a:pPr marL="0" indent="0" algn="just">
              <a:buNone/>
            </a:pPr>
            <a:r>
              <a:rPr lang="en-US" sz="2600" dirty="0"/>
              <a:t>What is the nature and degree of the employer’s control over the work?</a:t>
            </a:r>
          </a:p>
          <a:p>
            <a:pPr algn="just"/>
            <a:r>
              <a:rPr lang="en-US" sz="2000" b="0" dirty="0"/>
              <a:t>The worker must control meaningful aspects of the work</a:t>
            </a:r>
          </a:p>
          <a:p>
            <a:pPr algn="just"/>
            <a:r>
              <a:rPr lang="en-US" sz="2000" b="0" dirty="0"/>
              <a:t>The control must be more than theoretical—the worker must actually exercise it.</a:t>
            </a:r>
          </a:p>
          <a:p>
            <a:pPr algn="just"/>
            <a:r>
              <a:rPr lang="en-US" sz="2000" b="0" dirty="0"/>
              <a:t>Exercising control due to the nature of the business, regulatory requirements, or to ensure customers are satisfied still indicates that the worker is an employee. </a:t>
            </a:r>
          </a:p>
          <a:p>
            <a:pPr algn="just"/>
            <a:r>
              <a:rPr lang="en-US" sz="2000" b="0" dirty="0"/>
              <a:t>The “control” factor should not play an oversized role in the analysis.  The FLSA covers workers even if the employer does not exercise control if the workers are economically dependent on the employer. </a:t>
            </a:r>
          </a:p>
        </p:txBody>
      </p:sp>
    </p:spTree>
    <p:extLst>
      <p:ext uri="{BB962C8B-B14F-4D97-AF65-F5344CB8AC3E}">
        <p14:creationId xmlns:p14="http://schemas.microsoft.com/office/powerpoint/2010/main" val="36686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36.xml><?xml version="1.0" encoding="utf-8"?>
<p:sld xmlns:p14="http://schemas.microsoft.com/office/powerpoint/2010/main" xmlns:mc="http://schemas.openxmlformats.org/markup-compatibility/2006"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p:cNvSpPr>
            <a:spLocks noGrp="1"/>
          </p:cNvSpPr>
          <p:nvPr>
            <p:ph type="sldNum" sz="quarter" idx="10"/>
          </p:nvPr>
        </p:nvSpPr>
        <p:spPr/>
        <p:txBody>
          <a:bodyPr/>
          <a:lstStyle/>
          <a:p>
            <a:pPr>
              <a:defRPr/>
            </a:pPr>
            <a:fld id="{9071EB27-7EDA-4DB8-9201-B79748EEDA8F}" type="slidenum">
              <a:rPr lang="en-US">
                <a:solidFill>
                  <a:srgbClr val="000000"/>
                </a:solidFill>
              </a:rPr>
              <a:pPr>
                <a:defRPr/>
              </a:pPr>
              <a:t>36</a:t>
            </a:fld>
            <a:endParaRPr lang="en-US">
              <a:solidFill>
                <a:srgbClr val="000000"/>
              </a:solidFill>
            </a:endParaRPr>
          </a:p>
        </p:txBody>
      </p:sp>
      <p:sp>
        <p:nvSpPr>
          <p:cNvPr id="2" name="Title 1" descr="" title=""/>
          <p:cNvSpPr>
            <a:spLocks noGrp="1"/>
          </p:cNvSpPr>
          <p:nvPr>
            <p:ph type="title"/>
          </p:nvPr>
        </p:nvSpPr>
        <p:spPr/>
        <p:txBody>
          <a:bodyPr/>
          <a:lstStyle/>
          <a:p>
            <a:r>
              <a:rPr lang="en-US" dirty="0"/>
              <a:t>Essence</a:t>
            </a:r>
          </a:p>
        </p:txBody>
      </p:sp>
      <p:sp>
        <p:nvSpPr>
          <p:cNvPr id="3" name="Content Placeholder 2" descr="" title=""/>
          <p:cNvSpPr>
            <a:spLocks noGrp="1"/>
          </p:cNvSpPr>
          <p:nvPr>
            <p:ph sz="quarter" idx="11"/>
          </p:nvPr>
        </p:nvSpPr>
        <p:spPr/>
        <p:txBody>
          <a:bodyPr/>
          <a:lstStyle/>
          <a:p>
            <a:pPr marL="0" indent="0" algn="just">
              <a:spcBef>
                <a:spcPts val="300"/>
              </a:spcBef>
              <a:spcAft>
                <a:spcPts val="300"/>
              </a:spcAft>
              <a:buNone/>
            </a:pPr>
            <a:r>
              <a:rPr lang="en-US" dirty="0"/>
              <a:t>Is the work an integral part of the employer’s business?</a:t>
            </a:r>
          </a:p>
          <a:p>
            <a:pPr algn="just">
              <a:spcBef>
                <a:spcPts val="300"/>
              </a:spcBef>
              <a:spcAft>
                <a:spcPts val="300"/>
              </a:spcAft>
            </a:pPr>
            <a:r>
              <a:rPr lang="en-US" sz="2800" b="0" dirty="0"/>
              <a:t>If the work performed by a worker is integral to the employer’s business, it is more likely that the worker is economically dependent on the employer.</a:t>
            </a:r>
          </a:p>
          <a:p>
            <a:pPr lvl="1" algn="just">
              <a:spcBef>
                <a:spcPts val="300"/>
              </a:spcBef>
              <a:spcAft>
                <a:spcPts val="300"/>
              </a:spcAft>
            </a:pPr>
            <a:r>
              <a:rPr lang="en-US" sz="2800" dirty="0"/>
              <a:t>Work performed by cake decorators “is obviously integral” to the business of selling cakes which are custom decorated.</a:t>
            </a:r>
          </a:p>
          <a:p>
            <a:pPr lvl="1" algn="just">
              <a:spcBef>
                <a:spcPts val="300"/>
              </a:spcBef>
              <a:spcAft>
                <a:spcPts val="300"/>
              </a:spcAft>
            </a:pPr>
            <a:r>
              <a:rPr lang="en-US" sz="2800" dirty="0"/>
              <a:t>Picking the pickles is integral to the pickle business.</a:t>
            </a:r>
          </a:p>
          <a:p>
            <a:pPr lvl="1" algn="just">
              <a:spcBef>
                <a:spcPts val="300"/>
              </a:spcBef>
              <a:spcAft>
                <a:spcPts val="300"/>
              </a:spcAft>
            </a:pPr>
            <a:r>
              <a:rPr lang="en-US" sz="2800" dirty="0"/>
              <a:t>A worker answering calls at a call center along with hundreds of others is performing work integral to the call center’s business.</a:t>
            </a:r>
          </a:p>
        </p:txBody>
      </p:sp>
    </p:spTree>
    <p:extLst>
      <p:ext uri="{BB962C8B-B14F-4D97-AF65-F5344CB8AC3E}">
        <p14:creationId xmlns:p14="http://schemas.microsoft.com/office/powerpoint/2010/main" val="97287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37.xml><?xml version="1.0" encoding="utf-8"?>
<p:sld xmlns:p14="http://schemas.microsoft.com/office/powerpoint/2010/main" xmlns:mc="http://schemas.openxmlformats.org/markup-compatibility/2006"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p:cNvSpPr>
            <a:spLocks noGrp="1"/>
          </p:cNvSpPr>
          <p:nvPr>
            <p:ph type="sldNum" sz="quarter" idx="10"/>
          </p:nvPr>
        </p:nvSpPr>
        <p:spPr/>
        <p:txBody>
          <a:bodyPr/>
          <a:lstStyle/>
          <a:p>
            <a:pPr>
              <a:defRPr/>
            </a:pPr>
            <a:fld id="{9071EB27-7EDA-4DB8-9201-B79748EEDA8F}" type="slidenum">
              <a:rPr lang="en-US">
                <a:solidFill>
                  <a:srgbClr val="000000"/>
                </a:solidFill>
              </a:rPr>
              <a:pPr>
                <a:defRPr/>
              </a:pPr>
              <a:t>37</a:t>
            </a:fld>
            <a:endParaRPr lang="en-US">
              <a:solidFill>
                <a:srgbClr val="000000"/>
              </a:solidFill>
            </a:endParaRPr>
          </a:p>
        </p:txBody>
      </p:sp>
      <p:sp>
        <p:nvSpPr>
          <p:cNvPr id="2" name="Title 1" descr="" title=""/>
          <p:cNvSpPr>
            <a:spLocks noGrp="1"/>
          </p:cNvSpPr>
          <p:nvPr>
            <p:ph type="title"/>
          </p:nvPr>
        </p:nvSpPr>
        <p:spPr/>
        <p:txBody>
          <a:bodyPr/>
          <a:lstStyle/>
          <a:p>
            <a:r>
              <a:rPr lang="en-US" dirty="0"/>
              <a:t>Skill and Initiative</a:t>
            </a:r>
          </a:p>
        </p:txBody>
      </p:sp>
      <p:sp>
        <p:nvSpPr>
          <p:cNvPr id="3" name="Content Placeholder 2" descr="" title=""/>
          <p:cNvSpPr>
            <a:spLocks noGrp="1"/>
          </p:cNvSpPr>
          <p:nvPr>
            <p:ph sz="quarter" idx="11"/>
          </p:nvPr>
        </p:nvSpPr>
        <p:spPr/>
        <p:txBody>
          <a:bodyPr/>
          <a:lstStyle/>
          <a:p>
            <a:pPr marL="0" indent="0" algn="just">
              <a:buNone/>
            </a:pPr>
            <a:r>
              <a:rPr lang="en-US" sz="2600" dirty="0"/>
              <a:t>Does the work performed require special skill and initiative?</a:t>
            </a:r>
          </a:p>
          <a:p>
            <a:pPr algn="just"/>
            <a:r>
              <a:rPr lang="en-US" sz="2000" b="0" dirty="0"/>
              <a:t>A worker’s business skills, judgment, and initiative, not his or her technical skills, will aid in determining whether the worker is economically independent.</a:t>
            </a:r>
          </a:p>
          <a:p>
            <a:pPr algn="just"/>
            <a:r>
              <a:rPr lang="en-US" sz="2000" b="0" dirty="0"/>
              <a:t> The fact that workers are skilled is not itself indicative of independent contractor status. Even specialized skills do not indicate that workers are in business for themselves.</a:t>
            </a:r>
          </a:p>
          <a:p>
            <a:pPr algn="just"/>
            <a:r>
              <a:rPr lang="en-US" sz="2000" b="0" dirty="0"/>
              <a:t>The technical skills of cable installers, carpenters, construction workers, and electricians, for example, even assuming that they are special, are not themselves indicative of any independence or business initiative. </a:t>
            </a:r>
          </a:p>
        </p:txBody>
      </p:sp>
    </p:spTree>
    <p:extLst>
      <p:ext uri="{BB962C8B-B14F-4D97-AF65-F5344CB8AC3E}">
        <p14:creationId xmlns:p14="http://schemas.microsoft.com/office/powerpoint/2010/main" val="315546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3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DC7CDCC5-CD27-9E76-8586-50C14611C8C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1000" b="0" i="0" u="none" strike="noStrike" kern="1200" cap="none" spc="0" normalizeH="0" baseline="0" noProof="0" smtClean="0">
                <a:ln>
                  <a:noFill/>
                </a:ln>
                <a:solidFill>
                  <a:srgbClr val="00263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00263A"/>
              </a:solidFill>
              <a:effectLst/>
              <a:uLnTx/>
              <a:uFillTx/>
              <a:latin typeface="Calibri" panose="020F0502020204030204"/>
              <a:ea typeface="+mn-ea"/>
              <a:cs typeface="+mn-cs"/>
            </a:endParaRPr>
          </a:p>
        </p:txBody>
      </p:sp>
      <p:sp>
        <p:nvSpPr>
          <p:cNvPr id="3" name="Title 2" descr="" title="">
            <a:extLst>
              <a:ext uri="{FF2B5EF4-FFF2-40B4-BE49-F238E27FC236}">
                <a16:creationId xmlns:a16="http://schemas.microsoft.com/office/drawing/2014/main" id="{98E9EAE5-6E78-C32B-8C5E-8F0B292AF311}"/>
              </a:ext>
            </a:extLst>
          </p:cNvPr>
          <p:cNvSpPr>
            <a:spLocks noGrp="1"/>
          </p:cNvSpPr>
          <p:nvPr>
            <p:ph type="title"/>
          </p:nvPr>
        </p:nvSpPr>
        <p:spPr/>
        <p:txBody>
          <a:bodyPr>
            <a:normAutofit/>
          </a:bodyPr>
          <a:lstStyle/>
          <a:p>
            <a:r>
              <a:rPr lang="en-US" i="1" dirty="0"/>
              <a:t>What Does This Mean for Private Litigation?</a:t>
            </a:r>
            <a:endParaRPr lang="en-US" dirty="0"/>
          </a:p>
        </p:txBody>
      </p:sp>
      <p:sp>
        <p:nvSpPr>
          <p:cNvPr id="4" name="Content Placeholder 3" descr="" title="">
            <a:extLst>
              <a:ext uri="{FF2B5EF4-FFF2-40B4-BE49-F238E27FC236}">
                <a16:creationId xmlns:a16="http://schemas.microsoft.com/office/drawing/2014/main" id="{375140E1-778D-0F0A-BA76-638C4015D146}"/>
              </a:ext>
            </a:extLst>
          </p:cNvPr>
          <p:cNvSpPr>
            <a:spLocks noGrp="1"/>
          </p:cNvSpPr>
          <p:nvPr>
            <p:ph sz="quarter" idx="11"/>
          </p:nvPr>
        </p:nvSpPr>
        <p:spPr>
          <a:xfrm>
            <a:off x="277810" y="1634867"/>
            <a:ext cx="11459075" cy="4572000"/>
          </a:xfrm>
        </p:spPr>
        <p:txBody>
          <a:bodyPr/>
          <a:lstStyle/>
          <a:p>
            <a:pPr marL="0" indent="0">
              <a:buNone/>
            </a:pPr>
            <a:r>
              <a:rPr lang="en-US" sz="3600" i="1" dirty="0"/>
              <a:t>Galarza v. One Call Claims, LLC</a:t>
            </a:r>
            <a:r>
              <a:rPr lang="en-US" sz="3600" dirty="0"/>
              <a:t> </a:t>
            </a:r>
          </a:p>
          <a:p>
            <a:r>
              <a:rPr lang="en-US" dirty="0"/>
              <a:t>Published: </a:t>
            </a:r>
            <a:r>
              <a:rPr lang="en-US" b="1" dirty="0"/>
              <a:t>October 16, 2025</a:t>
            </a:r>
            <a:endParaRPr lang="en-US" dirty="0"/>
          </a:p>
          <a:p>
            <a:pPr lvl="0"/>
            <a:r>
              <a:rPr lang="en-US" dirty="0"/>
              <a:t>Court: </a:t>
            </a:r>
            <a:r>
              <a:rPr lang="en-US" b="1" dirty="0"/>
              <a:t>U.S. Court of Appeals for the Eleventh Circuit</a:t>
            </a:r>
            <a:endParaRPr lang="en-US" dirty="0"/>
          </a:p>
          <a:p>
            <a:pPr lvl="0"/>
            <a:r>
              <a:rPr lang="en-US" dirty="0"/>
              <a:t>It is the </a:t>
            </a:r>
            <a:r>
              <a:rPr lang="en-US" b="1" dirty="0"/>
              <a:t>most important federal appellate decision</a:t>
            </a:r>
            <a:r>
              <a:rPr lang="en-US" dirty="0"/>
              <a:t> on FLSA contractor–employee status in 2024–2026.</a:t>
            </a:r>
          </a:p>
          <a:p>
            <a:endParaRPr lang="en-US" sz="2400" dirty="0"/>
          </a:p>
        </p:txBody>
      </p:sp>
    </p:spTree>
    <p:extLst>
      <p:ext uri="{BB962C8B-B14F-4D97-AF65-F5344CB8AC3E}">
        <p14:creationId xmlns:p14="http://schemas.microsoft.com/office/powerpoint/2010/main" val="194445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3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83FF4C03-2949-D571-7B15-319868CAF245}"/>
            </a:ext>
          </a:extLst>
        </p:cNvPr>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DDB398A4-7F05-41FC-AADF-0AABA32F7B0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1000" b="0" i="0" u="none" strike="noStrike" kern="1200" cap="none" spc="0" normalizeH="0" baseline="0" noProof="0" smtClean="0">
                <a:ln>
                  <a:noFill/>
                </a:ln>
                <a:solidFill>
                  <a:srgbClr val="00263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00263A"/>
              </a:solidFill>
              <a:effectLst/>
              <a:uLnTx/>
              <a:uFillTx/>
              <a:latin typeface="Calibri" panose="020F0502020204030204"/>
              <a:ea typeface="+mn-ea"/>
              <a:cs typeface="+mn-cs"/>
            </a:endParaRPr>
          </a:p>
        </p:txBody>
      </p:sp>
      <p:sp>
        <p:nvSpPr>
          <p:cNvPr id="3" name="Title 2" descr="" title="">
            <a:extLst>
              <a:ext uri="{FF2B5EF4-FFF2-40B4-BE49-F238E27FC236}">
                <a16:creationId xmlns:a16="http://schemas.microsoft.com/office/drawing/2014/main" id="{241F48AC-4FEE-E236-54E9-130810F80D04}"/>
              </a:ext>
            </a:extLst>
          </p:cNvPr>
          <p:cNvSpPr>
            <a:spLocks noGrp="1"/>
          </p:cNvSpPr>
          <p:nvPr>
            <p:ph type="title"/>
          </p:nvPr>
        </p:nvSpPr>
        <p:spPr/>
        <p:txBody>
          <a:bodyPr>
            <a:normAutofit/>
          </a:bodyPr>
          <a:lstStyle/>
          <a:p>
            <a:r>
              <a:rPr lang="en-US" i="1" dirty="0"/>
              <a:t>What Does This Mean for Private Litigation?</a:t>
            </a:r>
            <a:endParaRPr lang="en-US" dirty="0"/>
          </a:p>
        </p:txBody>
      </p:sp>
      <p:sp>
        <p:nvSpPr>
          <p:cNvPr id="4" name="Content Placeholder 3" descr="" title="">
            <a:extLst>
              <a:ext uri="{FF2B5EF4-FFF2-40B4-BE49-F238E27FC236}">
                <a16:creationId xmlns:a16="http://schemas.microsoft.com/office/drawing/2014/main" id="{A963C079-7CB3-BA7A-7ADD-9073931DF4E9}"/>
              </a:ext>
            </a:extLst>
          </p:cNvPr>
          <p:cNvSpPr>
            <a:spLocks noGrp="1"/>
          </p:cNvSpPr>
          <p:nvPr>
            <p:ph sz="quarter" idx="11"/>
          </p:nvPr>
        </p:nvSpPr>
        <p:spPr>
          <a:xfrm>
            <a:off x="277810" y="1634867"/>
            <a:ext cx="11459075" cy="4572000"/>
          </a:xfrm>
        </p:spPr>
        <p:txBody>
          <a:bodyPr/>
          <a:lstStyle/>
          <a:p>
            <a:pPr marL="0" indent="0">
              <a:buNone/>
            </a:pPr>
            <a:r>
              <a:rPr lang="en-US" sz="3600" b="1" dirty="0"/>
              <a:t>What the Eleventh Circuit Held</a:t>
            </a:r>
            <a:endParaRPr lang="en-US" sz="3600" dirty="0"/>
          </a:p>
          <a:p>
            <a:r>
              <a:rPr lang="en-US" dirty="0"/>
              <a:t>Explicitly reaffirmed the DOL </a:t>
            </a:r>
            <a:r>
              <a:rPr lang="en-US" b="1" dirty="0"/>
              <a:t>six‑factor test</a:t>
            </a:r>
            <a:r>
              <a:rPr lang="en-US" dirty="0"/>
              <a:t>.</a:t>
            </a:r>
          </a:p>
          <a:p>
            <a:pPr lvl="0"/>
            <a:r>
              <a:rPr lang="en-US" dirty="0"/>
              <a:t>Five of six economic‑reality factors favored employee status.</a:t>
            </a:r>
          </a:p>
          <a:p>
            <a:pPr lvl="0"/>
            <a:r>
              <a:rPr lang="en-US" dirty="0"/>
              <a:t>The adjusters were likely </a:t>
            </a:r>
            <a:r>
              <a:rPr lang="en-US" b="1" dirty="0"/>
              <a:t>employees</a:t>
            </a:r>
            <a:r>
              <a:rPr lang="en-US" dirty="0"/>
              <a:t>, not contractors.</a:t>
            </a:r>
          </a:p>
          <a:p>
            <a:pPr lvl="0"/>
            <a:r>
              <a:rPr lang="en-US" dirty="0"/>
              <a:t>“If a jury could not reasonably find that the workers were economically dependent under these facts, it’s not clear that a professional working from home could ever establish economic dependence under the FLSA.”</a:t>
            </a:r>
          </a:p>
          <a:p>
            <a:endParaRPr lang="en-US" sz="2400" dirty="0"/>
          </a:p>
        </p:txBody>
      </p:sp>
    </p:spTree>
    <p:extLst>
      <p:ext uri="{BB962C8B-B14F-4D97-AF65-F5344CB8AC3E}">
        <p14:creationId xmlns:p14="http://schemas.microsoft.com/office/powerpoint/2010/main" val="192141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3" descr="" title=""/>
        <p:cNvGrpSpPr/>
        <p:nvPr/>
      </p:nvGrpSpPr>
      <p:grpSpPr>
        <a:xfrm>
          <a:off x="0" y="0"/>
          <a:ext cx="0" cy="0"/>
          <a:chOff x="0" y="0"/>
          <a:chExt cx="0" cy="0"/>
        </a:xfrm>
      </p:grpSpPr>
      <p:sp>
        <p:nvSpPr>
          <p:cNvPr id="554" name="Google Shape;554;p72" descr="" title=""/>
          <p:cNvSpPr txBox="1">
            <a:spLocks noGrp="1"/>
          </p:cNvSpPr>
          <p:nvPr>
            <p:ph type="title"/>
          </p:nvPr>
        </p:nvSpPr>
        <p:spPr>
          <a:xfrm>
            <a:off x="1192209" y="127323"/>
            <a:ext cx="11631200" cy="1161200"/>
          </a:xfrm>
          <a:prstGeom prst="rect">
            <a:avLst/>
          </a:prstGeom>
        </p:spPr>
        <p:txBody>
          <a:bodyPr spcFirstLastPara="1" wrap="square" lIns="91433" tIns="45700" rIns="91433" bIns="45700" anchor="ctr" anchorCtr="0">
            <a:normAutofit/>
          </a:bodyPr>
          <a:lstStyle/>
          <a:p>
            <a:pPr>
              <a:buClr>
                <a:srgbClr val="4285F4"/>
              </a:buClr>
            </a:pPr>
            <a:r>
              <a:rPr lang="en" sz="3200" b="1"/>
              <a:t>Navigator Independent Contractor</a:t>
            </a:r>
            <a:endParaRPr/>
          </a:p>
        </p:txBody>
      </p:sp>
      <p:sp>
        <p:nvSpPr>
          <p:cNvPr id="555" name="Google Shape;555;p72" descr="" title=""/>
          <p:cNvSpPr txBox="1">
            <a:spLocks noGrp="1"/>
          </p:cNvSpPr>
          <p:nvPr>
            <p:ph type="body" idx="1"/>
          </p:nvPr>
        </p:nvSpPr>
        <p:spPr>
          <a:xfrm>
            <a:off x="1018217" y="1689847"/>
            <a:ext cx="4919200" cy="3809600"/>
          </a:xfrm>
          <a:prstGeom prst="rect">
            <a:avLst/>
          </a:prstGeom>
          <a:noFill/>
          <a:ln>
            <a:noFill/>
          </a:ln>
        </p:spPr>
        <p:txBody>
          <a:bodyPr spcFirstLastPara="1" wrap="square" lIns="91433" tIns="45700" rIns="91433" bIns="45700" anchor="t" anchorCtr="0">
            <a:noAutofit/>
          </a:bodyPr>
          <a:lstStyle/>
          <a:p>
            <a:pPr marL="169329" indent="-177796">
              <a:lnSpc>
                <a:spcPct val="150000"/>
              </a:lnSpc>
              <a:spcBef>
                <a:spcPts val="0"/>
              </a:spcBef>
              <a:buSzPts val="1300"/>
            </a:pPr>
            <a:r>
              <a:rPr lang="en" sz="1733"/>
              <a:t>Determines employee or independent contractor status</a:t>
            </a:r>
            <a:endParaRPr sz="2933"/>
          </a:p>
          <a:p>
            <a:pPr marL="169329" indent="-177796">
              <a:lnSpc>
                <a:spcPct val="150000"/>
              </a:lnSpc>
              <a:spcBef>
                <a:spcPts val="1067"/>
              </a:spcBef>
              <a:buSzPts val="1300"/>
            </a:pPr>
            <a:r>
              <a:rPr lang="en" sz="1733"/>
              <a:t>Draws from a proprietary engine of 1,900 reported court decisions and DOL opinion letters </a:t>
            </a:r>
            <a:endParaRPr sz="2933"/>
          </a:p>
          <a:p>
            <a:pPr marL="169329" indent="-177796">
              <a:lnSpc>
                <a:spcPct val="150000"/>
              </a:lnSpc>
              <a:spcBef>
                <a:spcPts val="1067"/>
              </a:spcBef>
              <a:buSzPts val="1300"/>
            </a:pPr>
            <a:r>
              <a:rPr lang="en" sz="1733"/>
              <a:t>Analyzes individual fact patterns under all applicable federal and state regulations</a:t>
            </a:r>
            <a:endParaRPr sz="2933"/>
          </a:p>
          <a:p>
            <a:pPr marL="169329" indent="-177796">
              <a:lnSpc>
                <a:spcPct val="150000"/>
              </a:lnSpc>
              <a:spcBef>
                <a:spcPts val="1067"/>
              </a:spcBef>
              <a:buSzPts val="1300"/>
            </a:pPr>
            <a:r>
              <a:rPr lang="en" sz="1733"/>
              <a:t>Delivers an actionable risk assessment, a report on how to lower the risk of misclassification, a summary of applicable laws, and a transcript of questionnaire answers</a:t>
            </a:r>
            <a:endParaRPr sz="2933"/>
          </a:p>
        </p:txBody>
      </p:sp>
      <p:pic>
        <p:nvPicPr>
          <p:cNvPr id="556" name="Google Shape;556;p72" descr="" title=""/>
          <p:cNvPicPr preferRelativeResize="0"/>
          <p:nvPr/>
        </p:nvPicPr>
        <p:blipFill rotWithShape="1">
          <a:blip r:embed="rId3">
            <a:alphaModFix/>
          </a:blip>
          <a:srcRect/>
          <a:stretch/>
        </p:blipFill>
        <p:spPr>
          <a:xfrm>
            <a:off x="6331275" y="1657125"/>
            <a:ext cx="5622451" cy="4911075"/>
          </a:xfrm>
          <a:prstGeom prst="rect">
            <a:avLst/>
          </a:prstGeom>
          <a:noFill/>
          <a:ln>
            <a:noFill/>
          </a:ln>
        </p:spPr>
      </p:pic>
      <p:pic>
        <p:nvPicPr>
          <p:cNvPr id="557" name="Google Shape;557;p72" descr="" title=""/>
          <p:cNvPicPr preferRelativeResize="0"/>
          <p:nvPr/>
        </p:nvPicPr>
        <p:blipFill rotWithShape="1">
          <a:blip r:embed="rId4">
            <a:alphaModFix/>
          </a:blip>
          <a:srcRect/>
          <a:stretch/>
        </p:blipFill>
        <p:spPr>
          <a:xfrm>
            <a:off x="325826" y="310931"/>
            <a:ext cx="794023" cy="794024"/>
          </a:xfrm>
          <a:prstGeom prst="rect">
            <a:avLst/>
          </a:prstGeom>
          <a:noFill/>
          <a:ln>
            <a:noFill/>
          </a:ln>
        </p:spPr>
      </p:pic>
    </p:spTree>
  </p:cSld>
  <p:clrMapOvr>
    <a:masterClrMapping/>
  </p:clrMapOvr>
</p:sld>
</file>

<file path=ppt/slides/slide4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574B4185-E61D-269D-1C30-DC242FD6C0E4}"/>
            </a:ext>
          </a:extLst>
        </p:cNvPr>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C0834319-2E34-8CF8-DEB3-B9B3138CED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1000" b="0" i="0" u="none" strike="noStrike" kern="1200" cap="none" spc="0" normalizeH="0" baseline="0" noProof="0" smtClean="0">
                <a:ln>
                  <a:noFill/>
                </a:ln>
                <a:solidFill>
                  <a:srgbClr val="00263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rgbClr val="00263A"/>
              </a:solidFill>
              <a:effectLst/>
              <a:uLnTx/>
              <a:uFillTx/>
              <a:latin typeface="Calibri" panose="020F0502020204030204"/>
              <a:ea typeface="+mn-ea"/>
              <a:cs typeface="+mn-cs"/>
            </a:endParaRPr>
          </a:p>
        </p:txBody>
      </p:sp>
      <p:sp>
        <p:nvSpPr>
          <p:cNvPr id="3" name="Title 2" descr="" title="">
            <a:extLst>
              <a:ext uri="{FF2B5EF4-FFF2-40B4-BE49-F238E27FC236}">
                <a16:creationId xmlns:a16="http://schemas.microsoft.com/office/drawing/2014/main" id="{5340503F-6A68-242C-1861-2C3BE1A83A3B}"/>
              </a:ext>
            </a:extLst>
          </p:cNvPr>
          <p:cNvSpPr>
            <a:spLocks noGrp="1"/>
          </p:cNvSpPr>
          <p:nvPr>
            <p:ph type="title"/>
          </p:nvPr>
        </p:nvSpPr>
        <p:spPr/>
        <p:txBody>
          <a:bodyPr>
            <a:normAutofit/>
          </a:bodyPr>
          <a:lstStyle/>
          <a:p>
            <a:r>
              <a:rPr lang="en-US" i="1" dirty="0"/>
              <a:t>What Does This Mean for Private Litigation?</a:t>
            </a:r>
            <a:endParaRPr lang="en-US" dirty="0"/>
          </a:p>
        </p:txBody>
      </p:sp>
      <p:sp>
        <p:nvSpPr>
          <p:cNvPr id="4" name="Content Placeholder 3" descr="" title="">
            <a:extLst>
              <a:ext uri="{FF2B5EF4-FFF2-40B4-BE49-F238E27FC236}">
                <a16:creationId xmlns:a16="http://schemas.microsoft.com/office/drawing/2014/main" id="{1A080933-5234-201E-A487-CE4AD4349057}"/>
              </a:ext>
            </a:extLst>
          </p:cNvPr>
          <p:cNvSpPr>
            <a:spLocks noGrp="1"/>
          </p:cNvSpPr>
          <p:nvPr>
            <p:ph sz="quarter" idx="11"/>
          </p:nvPr>
        </p:nvSpPr>
        <p:spPr>
          <a:xfrm>
            <a:off x="277810" y="1634867"/>
            <a:ext cx="11459075" cy="4572000"/>
          </a:xfrm>
        </p:spPr>
        <p:txBody>
          <a:bodyPr/>
          <a:lstStyle/>
          <a:p>
            <a:pPr marL="0" indent="0">
              <a:buNone/>
            </a:pPr>
            <a:r>
              <a:rPr lang="en-US" sz="3600" dirty="0"/>
              <a:t>Alignment Between </a:t>
            </a:r>
            <a:r>
              <a:rPr lang="en-US" sz="3600" i="1" dirty="0"/>
              <a:t>Galarza</a:t>
            </a:r>
            <a:r>
              <a:rPr lang="en-US" sz="3600" dirty="0"/>
              <a:t> and the 2024 Rule</a:t>
            </a:r>
          </a:p>
          <a:p>
            <a:pPr lvl="0"/>
            <a:r>
              <a:rPr lang="en-US" dirty="0"/>
              <a:t>Both use a </a:t>
            </a:r>
            <a:r>
              <a:rPr lang="en-US" b="1" dirty="0"/>
              <a:t>six‑factor, totality‑of‑circumstances / economic‑reality test</a:t>
            </a:r>
            <a:r>
              <a:rPr lang="en-US" dirty="0"/>
              <a:t>.</a:t>
            </a:r>
          </a:p>
          <a:p>
            <a:pPr lvl="0"/>
            <a:r>
              <a:rPr lang="en-US" dirty="0"/>
              <a:t>Both emphasize </a:t>
            </a:r>
            <a:r>
              <a:rPr lang="en-US" b="1" dirty="0"/>
              <a:t>actual working conditions</a:t>
            </a:r>
            <a:r>
              <a:rPr lang="en-US" dirty="0"/>
              <a:t>, not contract language.</a:t>
            </a:r>
          </a:p>
          <a:p>
            <a:r>
              <a:rPr lang="en-US" dirty="0"/>
              <a:t>Both reject the idea that any factor (e.g., control or profit/loss) should dominate the analysis.</a:t>
            </a:r>
            <a:endParaRPr lang="en-US" sz="2400" dirty="0"/>
          </a:p>
        </p:txBody>
      </p:sp>
    </p:spTree>
    <p:extLst>
      <p:ext uri="{BB962C8B-B14F-4D97-AF65-F5344CB8AC3E}">
        <p14:creationId xmlns:p14="http://schemas.microsoft.com/office/powerpoint/2010/main" val="16548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4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93BA0FBB-A5EA-49B9-68DB-3AE52622299E}"/>
              </a:ext>
            </a:extLst>
          </p:cNvPr>
          <p:cNvSpPr>
            <a:spLocks noGrp="1"/>
          </p:cNvSpPr>
          <p:nvPr>
            <p:ph type="sldNum" sz="quarter" idx="10"/>
          </p:nvPr>
        </p:nvSpPr>
        <p:spPr/>
        <p:txBody>
          <a:bodyPr/>
          <a:lstStyle/>
          <a:p>
            <a:fld id="{B73F69C2-009F-4240-9724-5B3BAC1E9E06}" type="slidenum">
              <a:rPr lang="en-US" smtClean="0"/>
              <a:pPr/>
              <a:t>41</a:t>
            </a:fld>
            <a:endParaRPr lang="en-US" dirty="0"/>
          </a:p>
        </p:txBody>
      </p:sp>
      <p:sp>
        <p:nvSpPr>
          <p:cNvPr id="3" name="Title 2" descr="" title="">
            <a:extLst>
              <a:ext uri="{FF2B5EF4-FFF2-40B4-BE49-F238E27FC236}">
                <a16:creationId xmlns:a16="http://schemas.microsoft.com/office/drawing/2014/main" id="{154365B0-3A2A-F4D9-1103-68FA8F923CB2}"/>
              </a:ext>
            </a:extLst>
          </p:cNvPr>
          <p:cNvSpPr>
            <a:spLocks noGrp="1"/>
          </p:cNvSpPr>
          <p:nvPr>
            <p:ph type="title"/>
          </p:nvPr>
        </p:nvSpPr>
        <p:spPr/>
        <p:txBody>
          <a:bodyPr/>
          <a:lstStyle/>
          <a:p>
            <a:r>
              <a:rPr lang="en-US" sz="4000" dirty="0">
                <a:latin typeface="+mj-lt"/>
              </a:rPr>
              <a:t>Red Flags re IC Classification</a:t>
            </a:r>
            <a:endParaRPr lang="en-US" dirty="0"/>
          </a:p>
        </p:txBody>
      </p:sp>
      <p:sp>
        <p:nvSpPr>
          <p:cNvPr id="4" name="Content Placeholder 3" descr="" title="">
            <a:extLst>
              <a:ext uri="{FF2B5EF4-FFF2-40B4-BE49-F238E27FC236}">
                <a16:creationId xmlns:a16="http://schemas.microsoft.com/office/drawing/2014/main" id="{714258E4-0150-1CB4-5423-C47875A85BB1}"/>
              </a:ext>
            </a:extLst>
          </p:cNvPr>
          <p:cNvSpPr>
            <a:spLocks noGrp="1"/>
          </p:cNvSpPr>
          <p:nvPr>
            <p:ph sz="quarter" idx="11"/>
          </p:nvPr>
        </p:nvSpPr>
        <p:spPr>
          <a:xfrm>
            <a:off x="277810" y="1664890"/>
            <a:ext cx="7015356" cy="4572000"/>
          </a:xfrm>
        </p:spPr>
        <p:txBody>
          <a:bodyPr/>
          <a:lstStyle/>
          <a:p>
            <a:pPr marL="557213" indent="-342900" algn="just">
              <a:buFont typeface="+mj-lt"/>
              <a:buAutoNum type="arabicPeriod"/>
            </a:pPr>
            <a:r>
              <a:rPr lang="en-US" sz="2000" b="1" dirty="0"/>
              <a:t>IC performs same work as employees under same conditions (!!!)</a:t>
            </a:r>
          </a:p>
          <a:p>
            <a:pPr marL="557213" indent="-342900">
              <a:buFont typeface="+mj-lt"/>
              <a:buAutoNum type="arabicPeriod"/>
            </a:pPr>
            <a:r>
              <a:rPr lang="en-US" sz="2000" dirty="0"/>
              <a:t>IC is paid by the hour, not by the project</a:t>
            </a:r>
          </a:p>
          <a:p>
            <a:pPr marL="557213" indent="-342900">
              <a:buFont typeface="+mj-lt"/>
              <a:buAutoNum type="arabicPeriod"/>
            </a:pPr>
            <a:r>
              <a:rPr lang="en-US" sz="2000" dirty="0"/>
              <a:t>Company provides training</a:t>
            </a:r>
          </a:p>
          <a:p>
            <a:pPr marL="557213" indent="-342900">
              <a:buFont typeface="+mj-lt"/>
              <a:buAutoNum type="arabicPeriod"/>
            </a:pPr>
            <a:r>
              <a:rPr lang="en-US" sz="2000" dirty="0"/>
              <a:t>Company controls hours worked</a:t>
            </a:r>
          </a:p>
          <a:p>
            <a:pPr marL="557213" indent="-342900">
              <a:buFont typeface="+mj-lt"/>
              <a:buAutoNum type="arabicPeriod"/>
            </a:pPr>
            <a:r>
              <a:rPr lang="en-US" sz="2000" dirty="0"/>
              <a:t>Company provides tools or equipment </a:t>
            </a:r>
          </a:p>
          <a:p>
            <a:pPr marL="557213" indent="-342900">
              <a:buFont typeface="+mj-lt"/>
              <a:buAutoNum type="arabicPeriod"/>
            </a:pPr>
            <a:r>
              <a:rPr lang="en-US" sz="2000" dirty="0"/>
              <a:t>IC cannot refuse or negotiate work </a:t>
            </a:r>
          </a:p>
          <a:p>
            <a:pPr marL="557213" indent="-342900">
              <a:buFont typeface="+mj-lt"/>
              <a:buAutoNum type="arabicPeriod"/>
            </a:pPr>
            <a:r>
              <a:rPr lang="en-US" sz="2000" dirty="0"/>
              <a:t>Work is performed on a “full-time” basis and relationships are long-term and continuous.</a:t>
            </a:r>
          </a:p>
          <a:p>
            <a:pPr marL="557213" indent="-342900" algn="just">
              <a:buFont typeface="+mj-lt"/>
              <a:buAutoNum type="arabicPeriod"/>
            </a:pPr>
            <a:r>
              <a:rPr lang="en-US" sz="2000" dirty="0"/>
              <a:t>Company controls manner and means of completing the work </a:t>
            </a:r>
          </a:p>
          <a:p>
            <a:pPr marL="557213" indent="-342900">
              <a:buFont typeface="+mj-lt"/>
              <a:buAutoNum type="arabicPeriod"/>
            </a:pPr>
            <a:r>
              <a:rPr lang="en-US" altLang="en-US" sz="2000" dirty="0"/>
              <a:t>Undefined duration of relationship</a:t>
            </a:r>
          </a:p>
        </p:txBody>
      </p:sp>
      <p:pic>
        <p:nvPicPr>
          <p:cNvPr id="7" name="Picture 6" descr="" title="">
            <a:extLst>
              <a:ext uri="{FF2B5EF4-FFF2-40B4-BE49-F238E27FC236}">
                <a16:creationId xmlns:a16="http://schemas.microsoft.com/office/drawing/2014/main" id="{9E822793-3F87-B16B-75D7-3C78A7BB8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3166" y="1476458"/>
            <a:ext cx="4480363" cy="5381543"/>
          </a:xfrm>
          <a:prstGeom prst="rect">
            <a:avLst/>
          </a:prstGeom>
        </p:spPr>
      </p:pic>
    </p:spTree>
    <p:extLst>
      <p:ext uri="{BB962C8B-B14F-4D97-AF65-F5344CB8AC3E}">
        <p14:creationId xmlns:p14="http://schemas.microsoft.com/office/powerpoint/2010/main" val="24313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p:transition spd="med">
        <p:fade/>
      </p:transition>
    </mc:Fallback>
  </mc:AlternateContent>
</p:sld>
</file>

<file path=ppt/slides/slide4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8EF1BC91-AC75-583F-60D3-0D10DE7A621B}"/>
              </a:ext>
            </a:extLst>
          </p:cNvPr>
          <p:cNvSpPr>
            <a:spLocks noGrp="1"/>
          </p:cNvSpPr>
          <p:nvPr>
            <p:ph type="sldNum" sz="quarter" idx="4"/>
          </p:nvPr>
        </p:nvSpPr>
        <p:spPr/>
        <p:txBody>
          <a:bodyPr/>
          <a:lstStyle/>
          <a:p>
            <a:fld id="{B73F69C2-009F-4240-9724-5B3BAC1E9E06}" type="slidenum">
              <a:rPr lang="en-US" smtClean="0"/>
              <a:pPr/>
              <a:t>42</a:t>
            </a:fld>
            <a:endParaRPr lang="en-US" dirty="0"/>
          </a:p>
        </p:txBody>
      </p:sp>
      <p:sp>
        <p:nvSpPr>
          <p:cNvPr id="4" name="Content Placeholder 3" descr="" title="">
            <a:extLst>
              <a:ext uri="{FF2B5EF4-FFF2-40B4-BE49-F238E27FC236}">
                <a16:creationId xmlns:a16="http://schemas.microsoft.com/office/drawing/2014/main" id="{3DF7FED8-F86F-9703-C2E2-0F95C7442842}"/>
              </a:ext>
            </a:extLst>
          </p:cNvPr>
          <p:cNvSpPr>
            <a:spLocks noGrp="1"/>
          </p:cNvSpPr>
          <p:nvPr>
            <p:ph type="body" sz="quarter" idx="12"/>
          </p:nvPr>
        </p:nvSpPr>
        <p:spPr>
          <a:xfrm>
            <a:off x="7786377" y="1931316"/>
            <a:ext cx="3703638" cy="2995368"/>
          </a:xfrm>
        </p:spPr>
        <p:txBody>
          <a:bodyPr/>
          <a:lstStyle/>
          <a:p>
            <a:pPr marL="0" indent="0" algn="ctr">
              <a:buNone/>
            </a:pPr>
            <a:r>
              <a:rPr lang="en-US" sz="4800" dirty="0"/>
              <a:t>Best Practices</a:t>
            </a:r>
          </a:p>
        </p:txBody>
      </p:sp>
      <p:pic>
        <p:nvPicPr>
          <p:cNvPr id="7" name="Picture Placeholder 6" descr="" title="">
            <a:extLst>
              <a:ext uri="{FF2B5EF4-FFF2-40B4-BE49-F238E27FC236}">
                <a16:creationId xmlns:a16="http://schemas.microsoft.com/office/drawing/2014/main" id="{9F868A56-8CFC-4649-01C0-03516D20588C}"/>
              </a:ext>
            </a:extLst>
          </p:cNvPr>
          <p:cNvPicPr>
            <a:picLocks noGrp="1" noChangeAspect="1"/>
          </p:cNvPicPr>
          <p:nvPr>
            <p:ph type="pic" sz="quarter" idx="4294967295"/>
          </p:nvPr>
        </p:nvPicPr>
        <p:blipFill>
          <a:blip r:embed="rId3"/>
          <a:srcRect/>
          <a:stretch/>
        </p:blipFill>
        <p:spPr>
          <a:xfrm>
            <a:off x="0" y="0"/>
            <a:ext cx="6858000" cy="6858000"/>
          </a:xfrm>
          <a:prstGeom prst="ellipse">
            <a:avLst/>
          </a:prstGeom>
        </p:spPr>
      </p:pic>
    </p:spTree>
    <p:extLst>
      <p:ext uri="{BB962C8B-B14F-4D97-AF65-F5344CB8AC3E}">
        <p14:creationId xmlns:p14="http://schemas.microsoft.com/office/powerpoint/2010/main" val="318907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43.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Slide Number Placeholder 1" descr="" title="">
            <a:extLst>
              <a:ext uri="{FF2B5EF4-FFF2-40B4-BE49-F238E27FC236}">
                <a16:creationId xmlns:a16="http://schemas.microsoft.com/office/drawing/2014/main" id="{3D122954-9D93-D420-0A71-48536416CE6A}"/>
              </a:ext>
            </a:extLst>
          </p:cNvPr>
          <p:cNvSpPr>
            <a:spLocks noGrp="1"/>
          </p:cNvSpPr>
          <p:nvPr>
            <p:ph type="sldNum" sz="quarter" idx="10"/>
          </p:nvPr>
        </p:nvSpPr>
        <p:spPr>
          <a:xfrm>
            <a:off x="9067800" y="6553201"/>
            <a:ext cx="2844800" cy="228600"/>
          </a:xfrm>
        </p:spPr>
        <p:txBody>
          <a:bodyPr anchor="ctr">
            <a:normAutofit/>
          </a:bodyPr>
          <a:lstStyle/>
          <a:p>
            <a:pPr>
              <a:lnSpc>
                <a:spcPct val="90000"/>
              </a:lnSpc>
              <a:spcAft>
                <a:spcPts val="600"/>
              </a:spcAft>
            </a:pPr>
            <a:fld id="{B73F69C2-009F-4240-9724-5B3BAC1E9E06}" type="slidenum">
              <a:rPr lang="en-US" smtClean="0"/>
              <a:pPr>
                <a:lnSpc>
                  <a:spcPct val="90000"/>
                </a:lnSpc>
                <a:spcAft>
                  <a:spcPts val="600"/>
                </a:spcAft>
              </a:pPr>
              <a:t>43</a:t>
            </a:fld>
            <a:endParaRPr lang="en-US"/>
          </a:p>
        </p:txBody>
      </p:sp>
      <p:sp>
        <p:nvSpPr>
          <p:cNvPr id="3" name="Title 2" descr="" title="">
            <a:extLst>
              <a:ext uri="{FF2B5EF4-FFF2-40B4-BE49-F238E27FC236}">
                <a16:creationId xmlns:a16="http://schemas.microsoft.com/office/drawing/2014/main" id="{A3A93C50-5E9A-4E7B-8C88-EE4A46432B54}"/>
              </a:ext>
            </a:extLst>
          </p:cNvPr>
          <p:cNvSpPr>
            <a:spLocks noGrp="1"/>
          </p:cNvSpPr>
          <p:nvPr>
            <p:ph type="title"/>
          </p:nvPr>
        </p:nvSpPr>
        <p:spPr>
          <a:xfrm>
            <a:off x="277810" y="127322"/>
            <a:ext cx="11631171" cy="1161211"/>
          </a:xfrm>
        </p:spPr>
        <p:txBody>
          <a:bodyPr anchor="ctr">
            <a:normAutofit/>
          </a:bodyPr>
          <a:lstStyle/>
          <a:p>
            <a:r>
              <a:rPr lang="en-US" dirty="0"/>
              <a:t>Understand Key Risk Areas</a:t>
            </a:r>
          </a:p>
        </p:txBody>
      </p:sp>
      <p:sp>
        <p:nvSpPr>
          <p:cNvPr id="4" name="Content Placeholder 3" descr="" title="">
            <a:extLst>
              <a:ext uri="{FF2B5EF4-FFF2-40B4-BE49-F238E27FC236}">
                <a16:creationId xmlns:a16="http://schemas.microsoft.com/office/drawing/2014/main" id="{18384ECD-EEFC-4585-B3D8-4080A31C28E0}"/>
              </a:ext>
            </a:extLst>
          </p:cNvPr>
          <p:cNvSpPr>
            <a:spLocks noGrp="1"/>
          </p:cNvSpPr>
          <p:nvPr>
            <p:ph sz="quarter" idx="11"/>
          </p:nvPr>
        </p:nvSpPr>
        <p:spPr>
          <a:xfrm>
            <a:off x="277813" y="1737360"/>
            <a:ext cx="7058652" cy="4572000"/>
          </a:xfrm>
        </p:spPr>
        <p:txBody>
          <a:bodyPr anchor="t">
            <a:normAutofit lnSpcReduction="10000"/>
          </a:bodyPr>
          <a:lstStyle/>
          <a:p>
            <a:pPr marL="342900" indent="-342900"/>
            <a:r>
              <a:rPr lang="en-US" sz="2400" dirty="0"/>
              <a:t>Lack of due diligence with respect to potential business partners</a:t>
            </a:r>
          </a:p>
          <a:p>
            <a:pPr marL="342900" indent="-342900"/>
            <a:r>
              <a:rPr lang="en-US" sz="2400" dirty="0"/>
              <a:t>Written agreements that reserve more control than necessary with respect to terms and conditions of employment</a:t>
            </a:r>
          </a:p>
          <a:p>
            <a:pPr marL="342900" indent="-342900"/>
            <a:r>
              <a:rPr lang="en-US" sz="2400" dirty="0"/>
              <a:t>Lack of training and auditing of “on the ground” practices and supervision</a:t>
            </a:r>
          </a:p>
          <a:p>
            <a:pPr marL="342900" indent="-342900"/>
            <a:r>
              <a:rPr lang="en-US" sz="2400" dirty="0"/>
              <a:t>Nature of work performed/interaction with “regular” employees (performance of core functions)</a:t>
            </a:r>
          </a:p>
          <a:p>
            <a:pPr marL="342900" indent="-342900"/>
            <a:r>
              <a:rPr lang="en-US" sz="2400" dirty="0"/>
              <a:t>Management overlap/shared services/procedures (parent/sub – franchisor/franchisee)</a:t>
            </a:r>
          </a:p>
          <a:p>
            <a:endParaRPr lang="en-US" sz="2000" dirty="0"/>
          </a:p>
        </p:txBody>
      </p:sp>
      <p:pic>
        <p:nvPicPr>
          <p:cNvPr id="7" name="Content Placeholder 6" descr="" title="">
            <a:extLst>
              <a:ext uri="{FF2B5EF4-FFF2-40B4-BE49-F238E27FC236}">
                <a16:creationId xmlns:a16="http://schemas.microsoft.com/office/drawing/2014/main" id="{98F7A84C-BC5B-4AE4-AB7F-DF35AAD9EA49}"/>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8265" r="15006" b="-1"/>
          <a:stretch>
            <a:fillRect/>
          </a:stretch>
        </p:blipFill>
        <p:spPr>
          <a:xfrm>
            <a:off x="7524075" y="1634866"/>
            <a:ext cx="4570460" cy="4572001"/>
          </a:xfrm>
          <a:prstGeom prst="flowChartConnector">
            <a:avLst/>
          </a:prstGeom>
          <a:noFill/>
        </p:spPr>
      </p:pic>
    </p:spTree>
    <p:extLst>
      <p:ext uri="{BB962C8B-B14F-4D97-AF65-F5344CB8AC3E}">
        <p14:creationId xmlns:p14="http://schemas.microsoft.com/office/powerpoint/2010/main" val="2814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p:transition spd="med">
        <p:fade/>
      </p:transition>
    </mc:Fallback>
  </mc:AlternateContent>
</p:sld>
</file>

<file path=ppt/slides/slide4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1683" name="Title 1" descr="" title=""/>
          <p:cNvSpPr>
            <a:spLocks noGrp="1"/>
          </p:cNvSpPr>
          <p:nvPr>
            <p:ph type="title"/>
          </p:nvPr>
        </p:nvSpPr>
        <p:spPr/>
        <p:txBody>
          <a:bodyPr/>
          <a:lstStyle/>
          <a:p>
            <a:r>
              <a:rPr lang="en-US" altLang="en-US" dirty="0"/>
              <a:t>Tips to Reduce Misclassification Claims</a:t>
            </a:r>
          </a:p>
        </p:txBody>
      </p:sp>
      <p:sp>
        <p:nvSpPr>
          <p:cNvPr id="71682" name="Content Placeholder 2" descr="" title=""/>
          <p:cNvSpPr>
            <a:spLocks noGrp="1"/>
          </p:cNvSpPr>
          <p:nvPr>
            <p:ph sz="quarter" idx="11"/>
          </p:nvPr>
        </p:nvSpPr>
        <p:spPr/>
        <p:txBody>
          <a:bodyPr>
            <a:normAutofit fontScale="92500" lnSpcReduction="10000"/>
          </a:bodyPr>
          <a:lstStyle/>
          <a:p>
            <a:r>
              <a:rPr lang="en-US" altLang="en-US" dirty="0"/>
              <a:t>Use contractors who have their own employees</a:t>
            </a:r>
          </a:p>
          <a:p>
            <a:r>
              <a:rPr lang="en-US" altLang="en-US" dirty="0"/>
              <a:t>Ensure contractors are properly licensed with active accounts</a:t>
            </a:r>
          </a:p>
          <a:p>
            <a:r>
              <a:rPr lang="en-US" altLang="en-US" dirty="0"/>
              <a:t>Avoid engaging a former employee as a contractor</a:t>
            </a:r>
          </a:p>
          <a:p>
            <a:r>
              <a:rPr lang="en-US" altLang="en-US" dirty="0"/>
              <a:t>Avoid converting an employee to an independent contractor </a:t>
            </a:r>
          </a:p>
          <a:p>
            <a:r>
              <a:rPr lang="en-US" altLang="en-US" dirty="0"/>
              <a:t>Avoid being a contractor’s first customer</a:t>
            </a:r>
          </a:p>
          <a:p>
            <a:r>
              <a:rPr lang="en-US" altLang="en-US" dirty="0"/>
              <a:t>Avoid engaging a sole proprietor who will</a:t>
            </a:r>
            <a:br>
              <a:rPr lang="en-US" altLang="en-US" dirty="0"/>
            </a:br>
            <a:r>
              <a:rPr lang="en-US" altLang="en-US" dirty="0"/>
              <a:t>do the same work / under similar conditions as employees</a:t>
            </a:r>
          </a:p>
          <a:p>
            <a:r>
              <a:rPr lang="en-US" altLang="en-US" dirty="0"/>
              <a:t>Request documentation and audit</a:t>
            </a:r>
          </a:p>
          <a:p>
            <a:r>
              <a:rPr lang="en-US" altLang="en-US" dirty="0"/>
              <a:t>Consider express “term limits” for independent contractors</a:t>
            </a:r>
          </a:p>
          <a:p>
            <a:pPr marL="0" indent="0">
              <a:buNone/>
            </a:pPr>
            <a:endParaRPr lang="en-US" altLang="en-US" dirty="0"/>
          </a:p>
        </p:txBody>
      </p:sp>
    </p:spTree>
    <p:extLst>
      <p:ext uri="{BB962C8B-B14F-4D97-AF65-F5344CB8AC3E}">
        <p14:creationId xmlns:p14="http://schemas.microsoft.com/office/powerpoint/2010/main" val="2159877795"/>
      </p:ext>
    </p:extLst>
  </p:cSld>
  <p:clrMapOvr>
    <a:masterClrMapping/>
  </p:clrMapOvr>
  <p:transition>
    <p:fade/>
  </p:transition>
</p:sld>
</file>

<file path=ppt/slides/slide4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C9319C1B-E6ED-5ABE-1A57-0F94A3F51BE8}"/>
            </a:ext>
          </a:extLst>
        </p:cNvPr>
        <p:cNvGrpSpPr/>
        <p:nvPr/>
      </p:nvGrpSpPr>
      <p:grpSpPr>
        <a:xfrm>
          <a:off x="0" y="0"/>
          <a:ext cx="0" cy="0"/>
          <a:chOff x="0" y="0"/>
          <a:chExt cx="0" cy="0"/>
        </a:xfrm>
      </p:grpSpPr>
      <p:sp>
        <p:nvSpPr>
          <p:cNvPr id="71683" name="Title 1" descr="" title="">
            <a:extLst>
              <a:ext uri="{FF2B5EF4-FFF2-40B4-BE49-F238E27FC236}">
                <a16:creationId xmlns:a16="http://schemas.microsoft.com/office/drawing/2014/main" id="{65DA3268-545E-4CBD-BE8C-9667F24CA1C5}"/>
              </a:ext>
            </a:extLst>
          </p:cNvPr>
          <p:cNvSpPr>
            <a:spLocks noGrp="1"/>
          </p:cNvSpPr>
          <p:nvPr>
            <p:ph type="title"/>
          </p:nvPr>
        </p:nvSpPr>
        <p:spPr/>
        <p:txBody>
          <a:bodyPr/>
          <a:lstStyle/>
          <a:p>
            <a:r>
              <a:rPr lang="en-US" altLang="en-US" dirty="0"/>
              <a:t>Tips to Reduce Misclassification Claims</a:t>
            </a:r>
          </a:p>
        </p:txBody>
      </p:sp>
      <p:sp>
        <p:nvSpPr>
          <p:cNvPr id="71682" name="Content Placeholder 2" descr="" title="">
            <a:extLst>
              <a:ext uri="{FF2B5EF4-FFF2-40B4-BE49-F238E27FC236}">
                <a16:creationId xmlns:a16="http://schemas.microsoft.com/office/drawing/2014/main" id="{0FE09BE6-51C0-58CA-9EBE-07EBDBC072E6}"/>
              </a:ext>
            </a:extLst>
          </p:cNvPr>
          <p:cNvSpPr>
            <a:spLocks noGrp="1"/>
          </p:cNvSpPr>
          <p:nvPr>
            <p:ph sz="quarter" idx="11"/>
          </p:nvPr>
        </p:nvSpPr>
        <p:spPr/>
        <p:txBody>
          <a:bodyPr>
            <a:normAutofit/>
          </a:bodyPr>
          <a:lstStyle/>
          <a:p>
            <a:pPr algn="just">
              <a:spcBef>
                <a:spcPts val="300"/>
              </a:spcBef>
              <a:spcAft>
                <a:spcPts val="300"/>
              </a:spcAft>
            </a:pPr>
            <a:r>
              <a:rPr lang="en-US" dirty="0"/>
              <a:t>Do not prohibit ICs from working for other companies</a:t>
            </a:r>
          </a:p>
          <a:p>
            <a:pPr algn="just">
              <a:spcBef>
                <a:spcPts val="300"/>
              </a:spcBef>
              <a:spcAft>
                <a:spcPts val="300"/>
              </a:spcAft>
            </a:pPr>
            <a:r>
              <a:rPr lang="en-US" dirty="0"/>
              <a:t>Do not provide training, instruction or otherwise attempt to control how work is performed</a:t>
            </a:r>
          </a:p>
          <a:p>
            <a:pPr algn="just">
              <a:spcBef>
                <a:spcPts val="300"/>
              </a:spcBef>
              <a:spcAft>
                <a:spcPts val="300"/>
              </a:spcAft>
            </a:pPr>
            <a:r>
              <a:rPr lang="en-US" dirty="0"/>
              <a:t>Limit review of IC work to quality control, compliance with contract specs</a:t>
            </a:r>
          </a:p>
          <a:p>
            <a:pPr algn="just">
              <a:spcBef>
                <a:spcPts val="300"/>
              </a:spcBef>
              <a:spcAft>
                <a:spcPts val="300"/>
              </a:spcAft>
            </a:pPr>
            <a:r>
              <a:rPr lang="en-US" dirty="0"/>
              <a:t>Do not provide tools or equipment</a:t>
            </a:r>
          </a:p>
          <a:p>
            <a:pPr algn="just">
              <a:spcBef>
                <a:spcPts val="300"/>
              </a:spcBef>
              <a:spcAft>
                <a:spcPts val="300"/>
              </a:spcAft>
            </a:pPr>
            <a:r>
              <a:rPr lang="en-US" dirty="0"/>
              <a:t>Do not reimburse for business expenses</a:t>
            </a:r>
          </a:p>
          <a:p>
            <a:pPr algn="just">
              <a:spcBef>
                <a:spcPts val="300"/>
              </a:spcBef>
              <a:spcAft>
                <a:spcPts val="300"/>
              </a:spcAft>
            </a:pPr>
            <a:r>
              <a:rPr lang="en-US" dirty="0"/>
              <a:t>Follow contract terms when terminating the engagement</a:t>
            </a:r>
          </a:p>
        </p:txBody>
      </p:sp>
    </p:spTree>
    <p:extLst>
      <p:ext uri="{BB962C8B-B14F-4D97-AF65-F5344CB8AC3E}">
        <p14:creationId xmlns:p14="http://schemas.microsoft.com/office/powerpoint/2010/main" val="2956207451"/>
      </p:ext>
    </p:extLst>
  </p:cSld>
  <p:clrMapOvr>
    <a:masterClrMapping/>
  </p:clrMapOvr>
  <p:transition>
    <p:fade/>
  </p:transition>
</p:sld>
</file>

<file path=ppt/slides/slide4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3731" name="Title 1" descr="" title=""/>
          <p:cNvSpPr>
            <a:spLocks noGrp="1"/>
          </p:cNvSpPr>
          <p:nvPr>
            <p:ph type="title"/>
          </p:nvPr>
        </p:nvSpPr>
        <p:spPr/>
        <p:txBody>
          <a:bodyPr/>
          <a:lstStyle/>
          <a:p>
            <a:r>
              <a:rPr lang="en-US" altLang="en-US" dirty="0"/>
              <a:t>Tips to Reduce Misclassification Claims</a:t>
            </a:r>
          </a:p>
        </p:txBody>
      </p:sp>
      <p:sp>
        <p:nvSpPr>
          <p:cNvPr id="73730" name="Content Placeholder 2" descr="" title=""/>
          <p:cNvSpPr>
            <a:spLocks noGrp="1"/>
          </p:cNvSpPr>
          <p:nvPr>
            <p:ph sz="quarter" idx="11"/>
          </p:nvPr>
        </p:nvSpPr>
        <p:spPr>
          <a:xfrm>
            <a:off x="277813" y="1737360"/>
            <a:ext cx="6193871" cy="4572000"/>
          </a:xfrm>
        </p:spPr>
        <p:txBody>
          <a:bodyPr/>
          <a:lstStyle/>
          <a:p>
            <a:pPr marL="0" indent="0">
              <a:buNone/>
            </a:pPr>
            <a:r>
              <a:rPr lang="en-US" altLang="en-US" dirty="0"/>
              <a:t>Contracts:</a:t>
            </a:r>
          </a:p>
          <a:p>
            <a:pPr lvl="1"/>
            <a:r>
              <a:rPr lang="en-US" altLang="en-US" sz="2400" dirty="0"/>
              <a:t>Should have contract with each contractor</a:t>
            </a:r>
          </a:p>
          <a:p>
            <a:pPr lvl="1"/>
            <a:r>
              <a:rPr lang="en-US" altLang="en-US" sz="2400" dirty="0"/>
              <a:t>Contract should consider all applicable state and federal laws</a:t>
            </a:r>
          </a:p>
          <a:p>
            <a:pPr lvl="1"/>
            <a:r>
              <a:rPr lang="en-US" altLang="en-US" sz="2400" dirty="0"/>
              <a:t>Contract should be customized to cover the services and arrangements for specific engagement</a:t>
            </a:r>
          </a:p>
          <a:p>
            <a:pPr lvl="1"/>
            <a:r>
              <a:rPr lang="en-US" altLang="en-US" sz="2400" dirty="0"/>
              <a:t>Contract should be fully executed (i.e., signed)</a:t>
            </a:r>
          </a:p>
          <a:p>
            <a:pPr lvl="1"/>
            <a:r>
              <a:rPr lang="en-US" altLang="en-US" sz="2400" dirty="0"/>
              <a:t>Update contract as circumstances change or as needed</a:t>
            </a:r>
          </a:p>
        </p:txBody>
      </p:sp>
      <p:pic>
        <p:nvPicPr>
          <p:cNvPr id="5" name="Picture Placeholder 4" descr="" title="">
            <a:extLst>
              <a:ext uri="{FF2B5EF4-FFF2-40B4-BE49-F238E27FC236}">
                <a16:creationId xmlns:a16="http://schemas.microsoft.com/office/drawing/2014/main" id="{9AA32931-9248-0A04-2DDD-B6139CAC1963}"/>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l="16640" r="16640"/>
          <a:stretch>
            <a:fillRect/>
          </a:stretch>
        </p:blipFill>
        <p:spPr/>
      </p:pic>
    </p:spTree>
    <p:extLst>
      <p:ext uri="{BB962C8B-B14F-4D97-AF65-F5344CB8AC3E}">
        <p14:creationId xmlns:p14="http://schemas.microsoft.com/office/powerpoint/2010/main" val="370488415"/>
      </p:ext>
    </p:extLst>
  </p:cSld>
  <p:clrMapOvr>
    <a:masterClrMapping/>
  </p:clrMapOvr>
  <p:transition>
    <p:fade/>
  </p:transition>
</p:sld>
</file>

<file path=ppt/slides/slide47.xml><?xml version="1.0" encoding="utf-8"?>
<p:sld xmlns:a16="http://schemas.microsoft.com/office/drawing/2014/main"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EE856680-8FFE-9628-A0EB-ACAD16E9D28F}"/>
              </a:ext>
            </a:extLst>
          </p:cNvPr>
          <p:cNvSpPr>
            <a:spLocks noGrp="1"/>
          </p:cNvSpPr>
          <p:nvPr>
            <p:ph type="sldNum" sz="quarter" idx="10"/>
          </p:nvPr>
        </p:nvSpPr>
        <p:spPr>
          <a:xfrm>
            <a:off x="9067800" y="6553201"/>
            <a:ext cx="2844800" cy="228600"/>
          </a:xfrm>
        </p:spPr>
        <p:txBody>
          <a:bodyPr anchor="ctr">
            <a:normAutofit/>
          </a:bodyPr>
          <a:lstStyle/>
          <a:p>
            <a:pPr>
              <a:lnSpc>
                <a:spcPct val="90000"/>
              </a:lnSpc>
              <a:spcAft>
                <a:spcPts val="600"/>
              </a:spcAft>
            </a:pPr>
            <a:fld id="{B73F69C2-009F-4240-9724-5B3BAC1E9E06}" type="slidenum">
              <a:rPr lang="en-US" smtClean="0"/>
              <a:pPr>
                <a:lnSpc>
                  <a:spcPct val="90000"/>
                </a:lnSpc>
                <a:spcAft>
                  <a:spcPts val="600"/>
                </a:spcAft>
              </a:pPr>
              <a:t>47</a:t>
            </a:fld>
            <a:endParaRPr lang="en-US"/>
          </a:p>
        </p:txBody>
      </p:sp>
      <p:sp>
        <p:nvSpPr>
          <p:cNvPr id="3" name="Title 2" descr="" title="">
            <a:extLst>
              <a:ext uri="{FF2B5EF4-FFF2-40B4-BE49-F238E27FC236}">
                <a16:creationId xmlns:a16="http://schemas.microsoft.com/office/drawing/2014/main" id="{BBE2F2B5-BDC9-76FB-4283-5696E8CD14B2}"/>
              </a:ext>
            </a:extLst>
          </p:cNvPr>
          <p:cNvSpPr>
            <a:spLocks noGrp="1"/>
          </p:cNvSpPr>
          <p:nvPr>
            <p:ph type="title"/>
          </p:nvPr>
        </p:nvSpPr>
        <p:spPr>
          <a:xfrm>
            <a:off x="277810" y="127322"/>
            <a:ext cx="11631171" cy="1161211"/>
          </a:xfrm>
        </p:spPr>
        <p:txBody>
          <a:bodyPr anchor="ctr">
            <a:normAutofit/>
          </a:bodyPr>
          <a:lstStyle/>
          <a:p>
            <a:r>
              <a:rPr lang="en-US" altLang="en-US" dirty="0"/>
              <a:t>Other Considerations</a:t>
            </a:r>
            <a:endParaRPr lang="en-US" dirty="0"/>
          </a:p>
        </p:txBody>
      </p:sp>
      <p:graphicFrame>
        <p:nvGraphicFramePr>
          <p:cNvPr id="8" name="Content Placeholder 3" descr="" title="">
            <a:extLst>
              <a:ext uri="{FF2B5EF4-FFF2-40B4-BE49-F238E27FC236}">
                <a16:creationId xmlns:a16="http://schemas.microsoft.com/office/drawing/2014/main" id="{FB5CCEB2-45CA-66B3-F4EB-7F76C88665CA}"/>
              </a:ext>
            </a:extLst>
          </p:cNvPr>
          <p:cNvGraphicFramePr>
            <a:graphicFrameLocks noGrp="1"/>
          </p:cNvGraphicFramePr>
          <p:nvPr>
            <p:ph sz="quarter" idx="11"/>
            <p:extLst>
              <p:ext uri="{D42A27DB-BD31-4B8C-83A1-F6EECF244321}">
                <p14:modId xmlns:p14="http://schemas.microsoft.com/office/powerpoint/2010/main" val="3562322850"/>
              </p:ext>
            </p:extLst>
          </p:nvPr>
        </p:nvGraphicFramePr>
        <p:xfrm>
          <a:off x="277813" y="1736725"/>
          <a:ext cx="1163161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361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p:transition spd="med">
        <p:fade/>
      </p:transition>
    </mc:Fallback>
  </mc:AlternateContent>
</p:sld>
</file>

<file path=ppt/slides/slide48.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1" name="Slide Number Placeholder 1" descr="" title="">
            <a:extLst>
              <a:ext uri="{FF2B5EF4-FFF2-40B4-BE49-F238E27FC236}">
                <a16:creationId xmlns:a16="http://schemas.microsoft.com/office/drawing/2014/main" id="{22254292-757E-49E3-10CC-1DEEB04F460C}"/>
              </a:ext>
            </a:extLst>
          </p:cNvPr>
          <p:cNvSpPr>
            <a:spLocks noGrp="1"/>
          </p:cNvSpPr>
          <p:nvPr>
            <p:ph type="sldNum" sz="quarter" idx="10"/>
          </p:nvPr>
        </p:nvSpPr>
        <p:spPr>
          <a:xfrm>
            <a:off x="9067800" y="6553201"/>
            <a:ext cx="2844800" cy="228600"/>
          </a:xfrm>
        </p:spPr>
        <p:txBody>
          <a:bodyPr/>
          <a:lstStyle/>
          <a:p>
            <a:pPr>
              <a:spcAft>
                <a:spcPts val="600"/>
              </a:spcAft>
            </a:pPr>
            <a:fld id="{B73F69C2-009F-4240-9724-5B3BAC1E9E06}" type="slidenum">
              <a:rPr lang="en-US" smtClean="0"/>
              <a:pPr>
                <a:spcAft>
                  <a:spcPts val="600"/>
                </a:spcAft>
              </a:pPr>
              <a:t>48</a:t>
            </a:fld>
            <a:endParaRPr lang="en-US"/>
          </a:p>
        </p:txBody>
      </p:sp>
      <p:sp>
        <p:nvSpPr>
          <p:cNvPr id="4" name="Title 3" descr="" title="">
            <a:extLst>
              <a:ext uri="{FF2B5EF4-FFF2-40B4-BE49-F238E27FC236}">
                <a16:creationId xmlns:a16="http://schemas.microsoft.com/office/drawing/2014/main" id="{6452400E-5500-493B-8873-18B20A110357}"/>
              </a:ext>
            </a:extLst>
          </p:cNvPr>
          <p:cNvSpPr>
            <a:spLocks noGrp="1"/>
          </p:cNvSpPr>
          <p:nvPr>
            <p:ph type="title"/>
          </p:nvPr>
        </p:nvSpPr>
        <p:spPr>
          <a:xfrm>
            <a:off x="277810" y="127322"/>
            <a:ext cx="11631171" cy="1161211"/>
          </a:xfrm>
        </p:spPr>
        <p:txBody>
          <a:bodyPr anchor="ctr">
            <a:normAutofit/>
          </a:bodyPr>
          <a:lstStyle/>
          <a:p>
            <a:r>
              <a:rPr lang="en-US" dirty="0"/>
              <a:t>Is a Staffing Company the Answer?</a:t>
            </a:r>
          </a:p>
        </p:txBody>
      </p:sp>
      <p:sp>
        <p:nvSpPr>
          <p:cNvPr id="2" name="Content Placeholder 1" descr="" title="">
            <a:extLst>
              <a:ext uri="{FF2B5EF4-FFF2-40B4-BE49-F238E27FC236}">
                <a16:creationId xmlns:a16="http://schemas.microsoft.com/office/drawing/2014/main" id="{308BE27A-1C18-42CA-B77C-BEC3C009B884}"/>
              </a:ext>
            </a:extLst>
          </p:cNvPr>
          <p:cNvSpPr>
            <a:spLocks noGrp="1"/>
          </p:cNvSpPr>
          <p:nvPr>
            <p:ph sz="quarter" idx="12"/>
          </p:nvPr>
        </p:nvSpPr>
        <p:spPr>
          <a:xfrm>
            <a:off x="3595687" y="1734152"/>
            <a:ext cx="8328089" cy="4572000"/>
          </a:xfrm>
        </p:spPr>
        <p:txBody>
          <a:bodyPr anchor="t">
            <a:normAutofit fontScale="92500" lnSpcReduction="20000"/>
          </a:bodyPr>
          <a:lstStyle/>
          <a:p>
            <a:pPr marL="342900" indent="-342900"/>
            <a:r>
              <a:rPr lang="en-US" sz="2600" dirty="0"/>
              <a:t>Weigh benefits of arrangement and joint employer risk </a:t>
            </a:r>
          </a:p>
          <a:p>
            <a:pPr marL="342900" indent="-342900"/>
            <a:r>
              <a:rPr lang="en-US" sz="2600" dirty="0"/>
              <a:t>Choose vendors carefully (solvency/competency)</a:t>
            </a:r>
          </a:p>
          <a:p>
            <a:pPr marL="342900" indent="-342900"/>
            <a:r>
              <a:rPr lang="en-US" sz="2600" dirty="0"/>
              <a:t>Insist agency/labor provider be the employer (i.e., W-2s!)</a:t>
            </a:r>
          </a:p>
          <a:p>
            <a:pPr marL="342900" indent="-342900"/>
            <a:r>
              <a:rPr lang="en-US" sz="2600" dirty="0"/>
              <a:t>Reduce “reserved control” in agreements</a:t>
            </a:r>
          </a:p>
          <a:p>
            <a:pPr marL="342900" indent="-342900"/>
            <a:r>
              <a:rPr lang="en-US" sz="2600" dirty="0"/>
              <a:t>Reduce “actual control” on the ground</a:t>
            </a:r>
          </a:p>
          <a:p>
            <a:pPr marL="342900" indent="-342900"/>
            <a:r>
              <a:rPr lang="en-US" sz="2600" dirty="0"/>
              <a:t>Indemnity clauses</a:t>
            </a:r>
          </a:p>
          <a:p>
            <a:pPr marL="342900" indent="-342900"/>
            <a:r>
              <a:rPr lang="en-US" sz="2600" dirty="0"/>
              <a:t>Avoid contracting for “same work”/side-by-side arrangements (staff augmentation) – especially for IC arrangements</a:t>
            </a:r>
          </a:p>
          <a:p>
            <a:pPr marL="342900" indent="-342900"/>
            <a:r>
              <a:rPr lang="en-US" sz="2600" dirty="0"/>
              <a:t>Limit duration of arrangement</a:t>
            </a:r>
          </a:p>
          <a:p>
            <a:pPr marL="342900" indent="-342900"/>
            <a:r>
              <a:rPr lang="en-US" sz="2600" dirty="0"/>
              <a:t>Avoid “cost plus” or other billing arrangements tending to show control over wages</a:t>
            </a:r>
          </a:p>
          <a:p>
            <a:endParaRPr lang="en-US" sz="1500" dirty="0"/>
          </a:p>
        </p:txBody>
      </p:sp>
      <p:pic>
        <p:nvPicPr>
          <p:cNvPr id="3" name="Content Placeholder 5" descr="" title="">
            <a:extLst>
              <a:ext uri="{FF2B5EF4-FFF2-40B4-BE49-F238E27FC236}">
                <a16:creationId xmlns:a16="http://schemas.microsoft.com/office/drawing/2014/main" id="{F0A34B71-3FE2-BCDA-99CE-8F277C0F6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4152"/>
            <a:ext cx="3595687" cy="2397124"/>
          </a:xfrm>
          <a:prstGeom prst="rect">
            <a:avLst/>
          </a:prstGeom>
        </p:spPr>
      </p:pic>
    </p:spTree>
    <p:extLst>
      <p:ext uri="{BB962C8B-B14F-4D97-AF65-F5344CB8AC3E}">
        <p14:creationId xmlns:p14="http://schemas.microsoft.com/office/powerpoint/2010/main" val="182851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p:transition spd="med">
        <p:fade/>
      </p:transition>
    </mc:Fallback>
  </mc:AlternateContent>
</p:sld>
</file>

<file path=ppt/slides/slide4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5F46197D-6968-4FCF-A5D7-DE34723D06B1}"/>
              </a:ext>
            </a:extLst>
          </p:cNvPr>
          <p:cNvSpPr>
            <a:spLocks noGrp="1"/>
          </p:cNvSpPr>
          <p:nvPr>
            <p:ph type="title"/>
          </p:nvPr>
        </p:nvSpPr>
        <p:spPr/>
        <p:txBody>
          <a:bodyPr/>
          <a:lstStyle/>
          <a:p>
            <a:r>
              <a:rPr lang="en-US" dirty="0"/>
              <a:t>Tips to Negate Indicia of Control</a:t>
            </a:r>
          </a:p>
        </p:txBody>
      </p:sp>
      <p:sp>
        <p:nvSpPr>
          <p:cNvPr id="2" name="Content Placeholder 1" descr="" title="">
            <a:extLst>
              <a:ext uri="{FF2B5EF4-FFF2-40B4-BE49-F238E27FC236}">
                <a16:creationId xmlns:a16="http://schemas.microsoft.com/office/drawing/2014/main" id="{3E83B5D1-57F1-4AB5-BB0E-57882F75681B}"/>
              </a:ext>
            </a:extLst>
          </p:cNvPr>
          <p:cNvSpPr>
            <a:spLocks noGrp="1"/>
          </p:cNvSpPr>
          <p:nvPr>
            <p:ph sz="quarter" idx="11"/>
          </p:nvPr>
        </p:nvSpPr>
        <p:spPr/>
        <p:txBody>
          <a:bodyPr/>
          <a:lstStyle/>
          <a:p>
            <a:pPr marL="342900" indent="-342900"/>
            <a:r>
              <a:rPr lang="en-US" dirty="0"/>
              <a:t>Include disclaimer language: end-user and supplier are not joint employers – supplier is independent contractor, sole employer of the workers in question and solely responsible for wages, benefits (e.g., health insurance, workers’ compensation), etc. of supplier’s workers</a:t>
            </a:r>
          </a:p>
          <a:p>
            <a:pPr marL="342900" indent="-342900"/>
            <a:r>
              <a:rPr lang="en-US" dirty="0"/>
              <a:t>Provide that supplier has right to control the workers with sole right and obligation to provide and exercise supervision</a:t>
            </a:r>
          </a:p>
          <a:p>
            <a:pPr marL="342900" indent="-342900"/>
            <a:r>
              <a:rPr lang="en-US" dirty="0"/>
              <a:t>Provide that end-user shall not participate in wage rates, hiring, firing, promotion, demotion or disciplinary decisions of supplier’s employees</a:t>
            </a:r>
          </a:p>
          <a:p>
            <a:endParaRPr lang="en-US" dirty="0"/>
          </a:p>
        </p:txBody>
      </p:sp>
    </p:spTree>
    <p:extLst>
      <p:ext uri="{BB962C8B-B14F-4D97-AF65-F5344CB8AC3E}">
        <p14:creationId xmlns:p14="http://schemas.microsoft.com/office/powerpoint/2010/main" val="240401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5.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562" descr="" title=""/>
        <p:cNvGrpSpPr/>
        <p:nvPr/>
      </p:nvGrpSpPr>
      <p:grpSpPr>
        <a:xfrm>
          <a:off x="0" y="0"/>
          <a:ext cx="0" cy="0"/>
          <a:chOff x="0" y="0"/>
          <a:chExt cx="0" cy="0"/>
        </a:xfrm>
      </p:grpSpPr>
      <p:sp>
        <p:nvSpPr>
          <p:cNvPr id="563" name="Google Shape;563;p73" descr="" title=""/>
          <p:cNvSpPr txBox="1">
            <a:spLocks noGrp="1"/>
          </p:cNvSpPr>
          <p:nvPr>
            <p:ph type="sldNum" idx="12"/>
          </p:nvPr>
        </p:nvSpPr>
        <p:spPr>
          <a:xfrm>
            <a:off x="9067800" y="6553201"/>
            <a:ext cx="2844800" cy="228800"/>
          </a:xfrm>
          <a:prstGeom prst="rect">
            <a:avLst/>
          </a:prstGeom>
          <a:noFill/>
          <a:ln>
            <a:noFill/>
          </a:ln>
        </p:spPr>
        <p:txBody>
          <a:bodyPr spcFirstLastPara="1" wrap="square" lIns="91433" tIns="45700" rIns="91433" bIns="45700" anchor="ctr" anchorCtr="0">
            <a:noAutofit/>
          </a:bodyPr>
          <a:lstStyle/>
          <a:p>
            <a:fld id="{00000000-1234-1234-1234-123412341234}" type="slidenum">
              <a:rPr lang="en"/>
              <a:pPr/>
              <a:t>5</a:t>
            </a:fld>
            <a:endParaRPr/>
          </a:p>
        </p:txBody>
      </p:sp>
      <p:sp>
        <p:nvSpPr>
          <p:cNvPr id="564" name="Google Shape;564;p73" descr="" title=""/>
          <p:cNvSpPr txBox="1">
            <a:spLocks noGrp="1"/>
          </p:cNvSpPr>
          <p:nvPr>
            <p:ph type="title"/>
          </p:nvPr>
        </p:nvSpPr>
        <p:spPr>
          <a:xfrm>
            <a:off x="277809" y="127323"/>
            <a:ext cx="11631200" cy="1161200"/>
          </a:xfrm>
          <a:prstGeom prst="rect">
            <a:avLst/>
          </a:prstGeom>
          <a:noFill/>
          <a:ln>
            <a:noFill/>
          </a:ln>
        </p:spPr>
        <p:txBody>
          <a:bodyPr spcFirstLastPara="1" wrap="square" lIns="91433" tIns="45700" rIns="91433" bIns="45700" anchor="ctr" anchorCtr="0">
            <a:normAutofit/>
          </a:bodyPr>
          <a:lstStyle/>
          <a:p>
            <a:r>
              <a:rPr lang="en"/>
              <a:t>Immediate Expert Guidance</a:t>
            </a:r>
            <a:endParaRPr/>
          </a:p>
        </p:txBody>
      </p:sp>
      <p:pic>
        <p:nvPicPr>
          <p:cNvPr id="565" name="Google Shape;565;p73" descr="" title=""/>
          <p:cNvPicPr preferRelativeResize="0"/>
          <p:nvPr/>
        </p:nvPicPr>
        <p:blipFill rotWithShape="1">
          <a:blip r:embed="rId3">
            <a:alphaModFix/>
          </a:blip>
          <a:srcRect t="12222" b="5688"/>
          <a:stretch/>
        </p:blipFill>
        <p:spPr>
          <a:xfrm>
            <a:off x="416618" y="1176960"/>
            <a:ext cx="4091425" cy="2048832"/>
          </a:xfrm>
          <a:prstGeom prst="rect">
            <a:avLst/>
          </a:prstGeom>
          <a:solidFill>
            <a:srgbClr val="ECECEC"/>
          </a:solidFill>
          <a:ln w="7150" cap="sq" cmpd="sng">
            <a:solidFill>
              <a:srgbClr val="00B0F0"/>
            </a:solidFill>
            <a:prstDash val="solid"/>
            <a:miter lim="800000"/>
            <a:headEnd type="none" w="sm" len="sm"/>
            <a:tailEnd type="none" w="sm" len="sm"/>
          </a:ln>
          <a:effectLst>
            <a:outerShdw blurRad="41250" dist="13500" dir="5400000" algn="tl" rotWithShape="0">
              <a:srgbClr val="000000">
                <a:alpha val="40000"/>
              </a:srgbClr>
            </a:outerShdw>
          </a:effectLst>
        </p:spPr>
      </p:pic>
      <p:pic>
        <p:nvPicPr>
          <p:cNvPr id="566" name="Google Shape;566;p73" descr="" title=""/>
          <p:cNvPicPr preferRelativeResize="0"/>
          <p:nvPr/>
        </p:nvPicPr>
        <p:blipFill rotWithShape="1">
          <a:blip r:embed="rId4">
            <a:alphaModFix/>
          </a:blip>
          <a:srcRect l="7900" t="4274" r="6225" b="5162"/>
          <a:stretch/>
        </p:blipFill>
        <p:spPr>
          <a:xfrm>
            <a:off x="578264" y="3428997"/>
            <a:ext cx="3768131" cy="4491612"/>
          </a:xfrm>
          <a:prstGeom prst="rect">
            <a:avLst/>
          </a:prstGeom>
          <a:solidFill>
            <a:srgbClr val="ECECEC"/>
          </a:solidFill>
          <a:ln w="7150" cap="sq" cmpd="sng">
            <a:solidFill>
              <a:srgbClr val="00B0F0"/>
            </a:solidFill>
            <a:prstDash val="solid"/>
            <a:miter lim="800000"/>
            <a:headEnd type="none" w="sm" len="sm"/>
            <a:tailEnd type="none" w="sm" len="sm"/>
          </a:ln>
          <a:effectLst>
            <a:outerShdw blurRad="41250" dist="13500" dir="5400000" algn="tl" rotWithShape="0">
              <a:srgbClr val="000000">
                <a:alpha val="40000"/>
              </a:srgbClr>
            </a:outerShdw>
          </a:effectLst>
        </p:spPr>
      </p:pic>
      <p:pic>
        <p:nvPicPr>
          <p:cNvPr id="567" name="Google Shape;567;p73" descr="" title=""/>
          <p:cNvPicPr preferRelativeResize="0"/>
          <p:nvPr/>
        </p:nvPicPr>
        <p:blipFill rotWithShape="1">
          <a:blip r:embed="rId5">
            <a:alphaModFix/>
          </a:blip>
          <a:srcRect l="1170" r="-1169"/>
          <a:stretch/>
        </p:blipFill>
        <p:spPr>
          <a:xfrm>
            <a:off x="5323133" y="1712734"/>
            <a:ext cx="6585867" cy="34325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50.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3" name="Slide Number Placeholder 1" descr="" title="">
            <a:extLst>
              <a:ext uri="{FF2B5EF4-FFF2-40B4-BE49-F238E27FC236}">
                <a16:creationId xmlns:a16="http://schemas.microsoft.com/office/drawing/2014/main" id="{82A57FCF-26EC-E4B9-ED8B-E1C28ED75C4A}"/>
              </a:ext>
            </a:extLst>
          </p:cNvPr>
          <p:cNvSpPr>
            <a:spLocks noGrp="1"/>
          </p:cNvSpPr>
          <p:nvPr>
            <p:ph type="sldNum" sz="quarter" idx="10"/>
          </p:nvPr>
        </p:nvSpPr>
        <p:spPr>
          <a:xfrm>
            <a:off x="9067800" y="6553201"/>
            <a:ext cx="2844800" cy="228600"/>
          </a:xfrm>
        </p:spPr>
        <p:txBody>
          <a:bodyPr/>
          <a:lstStyle/>
          <a:p>
            <a:pPr>
              <a:spcAft>
                <a:spcPts val="600"/>
              </a:spcAft>
            </a:pPr>
            <a:fld id="{B73F69C2-009F-4240-9724-5B3BAC1E9E06}" type="slidenum">
              <a:rPr lang="en-US" smtClean="0"/>
              <a:pPr>
                <a:spcAft>
                  <a:spcPts val="600"/>
                </a:spcAft>
              </a:pPr>
              <a:t>50</a:t>
            </a:fld>
            <a:endParaRPr lang="en-US"/>
          </a:p>
        </p:txBody>
      </p:sp>
      <p:sp>
        <p:nvSpPr>
          <p:cNvPr id="4" name="Title 3" descr="" title="">
            <a:extLst>
              <a:ext uri="{FF2B5EF4-FFF2-40B4-BE49-F238E27FC236}">
                <a16:creationId xmlns:a16="http://schemas.microsoft.com/office/drawing/2014/main" id="{217B4EE0-B575-467E-A0FB-C40B66E5EF1A}"/>
              </a:ext>
            </a:extLst>
          </p:cNvPr>
          <p:cNvSpPr>
            <a:spLocks noGrp="1"/>
          </p:cNvSpPr>
          <p:nvPr>
            <p:ph type="title"/>
          </p:nvPr>
        </p:nvSpPr>
        <p:spPr>
          <a:xfrm>
            <a:off x="277810" y="127322"/>
            <a:ext cx="11631171" cy="1161211"/>
          </a:xfrm>
        </p:spPr>
        <p:txBody>
          <a:bodyPr anchor="ctr">
            <a:normAutofit/>
          </a:bodyPr>
          <a:lstStyle/>
          <a:p>
            <a:r>
              <a:rPr lang="en-US" dirty="0"/>
              <a:t>Revise Applicable Documents</a:t>
            </a:r>
          </a:p>
        </p:txBody>
      </p:sp>
      <p:sp>
        <p:nvSpPr>
          <p:cNvPr id="2" name="Content Placeholder 1" descr="" title="">
            <a:extLst>
              <a:ext uri="{FF2B5EF4-FFF2-40B4-BE49-F238E27FC236}">
                <a16:creationId xmlns:a16="http://schemas.microsoft.com/office/drawing/2014/main" id="{C5CCD96F-CAD5-4A14-BC5C-B4FD5EE80BD2}"/>
              </a:ext>
            </a:extLst>
          </p:cNvPr>
          <p:cNvSpPr>
            <a:spLocks noGrp="1"/>
          </p:cNvSpPr>
          <p:nvPr>
            <p:ph sz="quarter" idx="11"/>
          </p:nvPr>
        </p:nvSpPr>
        <p:spPr>
          <a:xfrm>
            <a:off x="458088" y="1737360"/>
            <a:ext cx="5635307" cy="4572000"/>
          </a:xfrm>
        </p:spPr>
        <p:txBody>
          <a:bodyPr anchor="t">
            <a:normAutofit/>
          </a:bodyPr>
          <a:lstStyle/>
          <a:p>
            <a:pPr marL="342900" indent="-342900"/>
            <a:r>
              <a:rPr lang="en-US" sz="2700" dirty="0"/>
              <a:t>Any agreements, handbooks, policies, manuals, communications, etc. that may apply to the contingent worker or contractor arrangement should be reviewed</a:t>
            </a:r>
          </a:p>
          <a:p>
            <a:pPr marL="342900" indent="-342900"/>
            <a:r>
              <a:rPr lang="en-US" sz="2700" dirty="0"/>
              <a:t>Remove or modify red flag provisions that impose or reserve control over terms and conditions of temp employment or contractor engagement or dictate manner and method of the work performed</a:t>
            </a:r>
          </a:p>
          <a:p>
            <a:endParaRPr lang="en-US" sz="2700" dirty="0"/>
          </a:p>
        </p:txBody>
      </p:sp>
      <p:pic>
        <p:nvPicPr>
          <p:cNvPr id="6" name="Content Placeholder 5" descr="" title="">
            <a:extLst>
              <a:ext uri="{FF2B5EF4-FFF2-40B4-BE49-F238E27FC236}">
                <a16:creationId xmlns:a16="http://schemas.microsoft.com/office/drawing/2014/main" id="{89BBCA54-DDC6-4EB8-94F5-4E6EECAAD1B1}"/>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r="33272" b="-1"/>
          <a:stretch>
            <a:fillRect/>
          </a:stretch>
        </p:blipFill>
        <p:spPr>
          <a:xfrm>
            <a:off x="6564786" y="1128473"/>
            <a:ext cx="5533907" cy="5535773"/>
          </a:xfrm>
          <a:noFill/>
        </p:spPr>
      </p:pic>
    </p:spTree>
    <p:extLst>
      <p:ext uri="{BB962C8B-B14F-4D97-AF65-F5344CB8AC3E}">
        <p14:creationId xmlns:p14="http://schemas.microsoft.com/office/powerpoint/2010/main" val="396067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p:transition spd="med">
        <p:fade/>
      </p:transition>
    </mc:Fallback>
  </mc:AlternateContent>
</p:sld>
</file>

<file path=ppt/slides/slide5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DC7CDCC5-CD27-9E76-8586-50C14611C8CD}"/>
              </a:ext>
            </a:extLst>
          </p:cNvPr>
          <p:cNvSpPr>
            <a:spLocks noGrp="1"/>
          </p:cNvSpPr>
          <p:nvPr>
            <p:ph type="sldNum" sz="quarter" idx="10"/>
          </p:nvPr>
        </p:nvSpPr>
        <p:spPr/>
        <p:txBody>
          <a:bodyPr/>
          <a:lstStyle/>
          <a:p>
            <a:fld id="{B73F69C2-009F-4240-9724-5B3BAC1E9E06}" type="slidenum">
              <a:rPr lang="en-US" smtClean="0"/>
              <a:pPr/>
              <a:t>51</a:t>
            </a:fld>
            <a:endParaRPr lang="en-US" dirty="0"/>
          </a:p>
        </p:txBody>
      </p:sp>
      <p:sp>
        <p:nvSpPr>
          <p:cNvPr id="3" name="Title 2" descr="" title="">
            <a:extLst>
              <a:ext uri="{FF2B5EF4-FFF2-40B4-BE49-F238E27FC236}">
                <a16:creationId xmlns:a16="http://schemas.microsoft.com/office/drawing/2014/main" id="{98E9EAE5-6E78-C32B-8C5E-8F0B292AF311}"/>
              </a:ext>
            </a:extLst>
          </p:cNvPr>
          <p:cNvSpPr>
            <a:spLocks noGrp="1"/>
          </p:cNvSpPr>
          <p:nvPr>
            <p:ph type="title"/>
          </p:nvPr>
        </p:nvSpPr>
        <p:spPr/>
        <p:txBody>
          <a:bodyPr>
            <a:normAutofit fontScale="90000"/>
          </a:bodyPr>
          <a:lstStyle/>
          <a:p>
            <a:r>
              <a:rPr lang="en-US" altLang="en-US" sz="4000" dirty="0"/>
              <a:t>Managing Assignment Tasks v. Managing the Employment Relationship</a:t>
            </a:r>
            <a:endParaRPr lang="en-US" dirty="0"/>
          </a:p>
        </p:txBody>
      </p:sp>
      <p:sp>
        <p:nvSpPr>
          <p:cNvPr id="4" name="Content Placeholder 3" descr="" title="">
            <a:extLst>
              <a:ext uri="{FF2B5EF4-FFF2-40B4-BE49-F238E27FC236}">
                <a16:creationId xmlns:a16="http://schemas.microsoft.com/office/drawing/2014/main" id="{375140E1-778D-0F0A-BA76-638C4015D146}"/>
              </a:ext>
            </a:extLst>
          </p:cNvPr>
          <p:cNvSpPr>
            <a:spLocks noGrp="1"/>
          </p:cNvSpPr>
          <p:nvPr>
            <p:ph sz="quarter" idx="11"/>
          </p:nvPr>
        </p:nvSpPr>
        <p:spPr>
          <a:xfrm>
            <a:off x="277810" y="1634867"/>
            <a:ext cx="11631171" cy="4572000"/>
          </a:xfrm>
        </p:spPr>
        <p:txBody>
          <a:bodyPr/>
          <a:lstStyle/>
          <a:p>
            <a:pPr algn="just"/>
            <a:r>
              <a:rPr lang="en-US" altLang="en-US" sz="2800" dirty="0"/>
              <a:t>Staffing firms and their customers divide co-employment duties according to their respective businesses. </a:t>
            </a:r>
          </a:p>
          <a:p>
            <a:r>
              <a:rPr lang="en-US" altLang="en-US" sz="2800" dirty="0"/>
              <a:t>When an issue of responsibility comes up, ask “Whose business is it?”</a:t>
            </a:r>
          </a:p>
          <a:p>
            <a:pPr algn="just"/>
            <a:r>
              <a:rPr lang="en-US" altLang="en-US" sz="2800" dirty="0"/>
              <a:t>If it’s your business (</a:t>
            </a:r>
            <a:r>
              <a:rPr lang="en-US" altLang="en-US" sz="2800" i="1" dirty="0"/>
              <a:t>i.e.,</a:t>
            </a:r>
            <a:r>
              <a:rPr lang="en-US" altLang="en-US" sz="2800" dirty="0"/>
              <a:t> the operational part of employing the contingent workforce) – it’s your duty.</a:t>
            </a:r>
          </a:p>
          <a:p>
            <a:pPr algn="just"/>
            <a:r>
              <a:rPr lang="en-US" altLang="en-US" sz="2800" dirty="0"/>
              <a:t>If the business is staffing related (</a:t>
            </a:r>
            <a:r>
              <a:rPr lang="en-US" altLang="en-US" sz="2800" i="1" dirty="0"/>
              <a:t>i.e.,</a:t>
            </a:r>
            <a:r>
              <a:rPr lang="en-US" altLang="en-US" sz="2800" dirty="0"/>
              <a:t> the HR part of employing the contingent workforce) – it’s the duty of the Staffing firm.</a:t>
            </a:r>
          </a:p>
          <a:p>
            <a:pPr algn="just"/>
            <a:r>
              <a:rPr lang="en-US" altLang="en-US" sz="2800" dirty="0"/>
              <a:t>Conduct periodic reality checks.</a:t>
            </a:r>
          </a:p>
        </p:txBody>
      </p:sp>
    </p:spTree>
    <p:extLst>
      <p:ext uri="{BB962C8B-B14F-4D97-AF65-F5344CB8AC3E}">
        <p14:creationId xmlns:p14="http://schemas.microsoft.com/office/powerpoint/2010/main" val="27279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5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32439B66-9397-D44D-F0E4-A6AD4D4F804C}"/>
              </a:ext>
            </a:extLst>
          </p:cNvPr>
          <p:cNvSpPr>
            <a:spLocks noGrp="1"/>
          </p:cNvSpPr>
          <p:nvPr>
            <p:ph type="sldNum" sz="quarter" idx="10"/>
          </p:nvPr>
        </p:nvSpPr>
        <p:spPr/>
        <p:txBody>
          <a:bodyPr/>
          <a:lstStyle/>
          <a:p>
            <a:fld id="{B73F69C2-009F-4240-9724-5B3BAC1E9E06}" type="slidenum">
              <a:rPr lang="en-US" smtClean="0"/>
              <a:pPr/>
              <a:t>52</a:t>
            </a:fld>
            <a:endParaRPr lang="en-US" dirty="0"/>
          </a:p>
        </p:txBody>
      </p:sp>
      <p:sp>
        <p:nvSpPr>
          <p:cNvPr id="3" name="Title 2" descr="" title="">
            <a:extLst>
              <a:ext uri="{FF2B5EF4-FFF2-40B4-BE49-F238E27FC236}">
                <a16:creationId xmlns:a16="http://schemas.microsoft.com/office/drawing/2014/main" id="{0B0434EF-2BC9-6D2E-29FC-2015BB93B182}"/>
              </a:ext>
            </a:extLst>
          </p:cNvPr>
          <p:cNvSpPr>
            <a:spLocks noGrp="1"/>
          </p:cNvSpPr>
          <p:nvPr>
            <p:ph type="title"/>
          </p:nvPr>
        </p:nvSpPr>
        <p:spPr/>
        <p:txBody>
          <a:bodyPr>
            <a:normAutofit/>
          </a:bodyPr>
          <a:lstStyle/>
          <a:p>
            <a:r>
              <a:rPr lang="en-US" dirty="0"/>
              <a:t>Best Practices for Working with Staffing Companies</a:t>
            </a:r>
          </a:p>
        </p:txBody>
      </p:sp>
      <p:sp>
        <p:nvSpPr>
          <p:cNvPr id="4" name="Content Placeholder 3" descr="" title="">
            <a:extLst>
              <a:ext uri="{FF2B5EF4-FFF2-40B4-BE49-F238E27FC236}">
                <a16:creationId xmlns:a16="http://schemas.microsoft.com/office/drawing/2014/main" id="{8C29DE55-D914-71DB-05D5-E9827B30E518}"/>
              </a:ext>
            </a:extLst>
          </p:cNvPr>
          <p:cNvSpPr>
            <a:spLocks noGrp="1"/>
          </p:cNvSpPr>
          <p:nvPr>
            <p:ph sz="quarter" idx="11"/>
          </p:nvPr>
        </p:nvSpPr>
        <p:spPr>
          <a:xfrm>
            <a:off x="277810" y="1591975"/>
            <a:ext cx="11631171" cy="4663440"/>
          </a:xfrm>
        </p:spPr>
        <p:txBody>
          <a:bodyPr/>
          <a:lstStyle/>
          <a:p>
            <a:pPr algn="just">
              <a:spcBef>
                <a:spcPct val="0"/>
              </a:spcBef>
              <a:spcAft>
                <a:spcPct val="0"/>
              </a:spcAft>
            </a:pPr>
            <a:r>
              <a:rPr lang="en-US" sz="1600" dirty="0">
                <a:ea typeface="Times New Roman" panose="02020603050405020304" pitchFamily="18" charset="0"/>
              </a:rPr>
              <a:t>Require staffing firms to employ workers on a </a:t>
            </a:r>
            <a:r>
              <a:rPr lang="en-US" sz="1600" b="1" dirty="0">
                <a:ea typeface="Times New Roman" panose="02020603050405020304" pitchFamily="18" charset="0"/>
              </a:rPr>
              <a:t>W-2 basis</a:t>
            </a:r>
            <a:r>
              <a:rPr lang="en-US" sz="1600" dirty="0">
                <a:ea typeface="Times New Roman" panose="02020603050405020304" pitchFamily="18" charset="0"/>
              </a:rPr>
              <a:t>.  This will cause the staffing firms to take responsibility for workers’ comp, wage and hour, benefits, and other employer obligations.</a:t>
            </a:r>
          </a:p>
          <a:p>
            <a:pPr algn="just">
              <a:spcBef>
                <a:spcPct val="0"/>
              </a:spcBef>
              <a:spcAft>
                <a:spcPct val="0"/>
              </a:spcAft>
            </a:pPr>
            <a:endParaRPr lang="en-US" sz="1600" dirty="0">
              <a:ea typeface="Times New Roman" panose="02020603050405020304" pitchFamily="18" charset="0"/>
            </a:endParaRPr>
          </a:p>
          <a:p>
            <a:pPr algn="just">
              <a:spcBef>
                <a:spcPct val="0"/>
              </a:spcBef>
              <a:spcAft>
                <a:spcPct val="0"/>
              </a:spcAft>
            </a:pPr>
            <a:r>
              <a:rPr lang="en-US" sz="1600" dirty="0">
                <a:ea typeface="Times New Roman" panose="02020603050405020304" pitchFamily="18" charset="0"/>
              </a:rPr>
              <a:t>Clearly </a:t>
            </a:r>
            <a:r>
              <a:rPr lang="en-US" sz="1600" b="1" dirty="0">
                <a:ea typeface="Times New Roman" panose="02020603050405020304" pitchFamily="18" charset="0"/>
              </a:rPr>
              <a:t>differentiate</a:t>
            </a:r>
            <a:r>
              <a:rPr lang="en-US" sz="1600" dirty="0">
                <a:ea typeface="Times New Roman" panose="02020603050405020304" pitchFamily="18" charset="0"/>
              </a:rPr>
              <a:t> </a:t>
            </a:r>
            <a:r>
              <a:rPr lang="en-US" sz="1600" b="1" dirty="0">
                <a:ea typeface="Times New Roman" panose="02020603050405020304" pitchFamily="18" charset="0"/>
              </a:rPr>
              <a:t>between employees and independent contractors</a:t>
            </a:r>
            <a:r>
              <a:rPr lang="en-US" sz="1600" dirty="0">
                <a:ea typeface="Times New Roman" panose="02020603050405020304" pitchFamily="18" charset="0"/>
              </a:rPr>
              <a:t> in Company emails, directories, building access, and electronic access.  Include a disclaimer indicating the individual is a contractor, consultant, or similar phrase. Do not provide independent contractors with Company business cards.</a:t>
            </a:r>
          </a:p>
          <a:p>
            <a:pPr algn="just">
              <a:spcBef>
                <a:spcPct val="0"/>
              </a:spcBef>
              <a:spcAft>
                <a:spcPct val="0"/>
              </a:spcAft>
            </a:pPr>
            <a:endParaRPr lang="en-US" sz="1600" dirty="0">
              <a:ea typeface="Times New Roman" panose="02020603050405020304" pitchFamily="18" charset="0"/>
            </a:endParaRPr>
          </a:p>
          <a:p>
            <a:pPr algn="just">
              <a:spcBef>
                <a:spcPct val="0"/>
              </a:spcBef>
              <a:spcAft>
                <a:spcPct val="0"/>
              </a:spcAft>
            </a:pPr>
            <a:r>
              <a:rPr lang="en-US" sz="1600" dirty="0">
                <a:ea typeface="Times New Roman" panose="02020603050405020304" pitchFamily="18" charset="0"/>
              </a:rPr>
              <a:t>Conduct separate </a:t>
            </a:r>
            <a:r>
              <a:rPr lang="en-US" sz="1600" b="1" dirty="0">
                <a:ea typeface="Times New Roman" panose="02020603050405020304" pitchFamily="18" charset="0"/>
              </a:rPr>
              <a:t>onboarding</a:t>
            </a:r>
            <a:r>
              <a:rPr lang="en-US" sz="1600" dirty="0">
                <a:ea typeface="Times New Roman" panose="02020603050405020304" pitchFamily="18" charset="0"/>
              </a:rPr>
              <a:t> and provide separate onboarding materials to Company employees on the one hand and Independent Contractors on the other hand. Do not provide independent contractors with company handbooks.</a:t>
            </a:r>
          </a:p>
          <a:p>
            <a:pPr algn="just">
              <a:spcBef>
                <a:spcPct val="0"/>
              </a:spcBef>
              <a:spcAft>
                <a:spcPct val="0"/>
              </a:spcAft>
            </a:pPr>
            <a:endParaRPr lang="en-US" sz="1600" dirty="0">
              <a:ea typeface="Times New Roman" panose="02020603050405020304" pitchFamily="18" charset="0"/>
            </a:endParaRPr>
          </a:p>
          <a:p>
            <a:pPr algn="just">
              <a:spcBef>
                <a:spcPct val="0"/>
              </a:spcBef>
              <a:spcAft>
                <a:spcPct val="0"/>
              </a:spcAft>
            </a:pPr>
            <a:r>
              <a:rPr lang="en-US" sz="1600" dirty="0">
                <a:ea typeface="Times New Roman" panose="02020603050405020304" pitchFamily="18" charset="0"/>
              </a:rPr>
              <a:t>Hold </a:t>
            </a:r>
            <a:r>
              <a:rPr lang="en-US" sz="1600" b="1" dirty="0">
                <a:ea typeface="Times New Roman" panose="02020603050405020304" pitchFamily="18" charset="0"/>
              </a:rPr>
              <a:t>separate staff meetings</a:t>
            </a:r>
            <a:r>
              <a:rPr lang="en-US" sz="1600" dirty="0">
                <a:ea typeface="Times New Roman" panose="02020603050405020304" pitchFamily="18" charset="0"/>
              </a:rPr>
              <a:t> and town halls to the extent practicable so that employees and independent contractors are treated separately.</a:t>
            </a:r>
          </a:p>
          <a:p>
            <a:pPr algn="just">
              <a:spcBef>
                <a:spcPct val="0"/>
              </a:spcBef>
              <a:spcAft>
                <a:spcPct val="0"/>
              </a:spcAft>
            </a:pPr>
            <a:endParaRPr lang="en-US" sz="1600" dirty="0">
              <a:ea typeface="Times New Roman" panose="02020603050405020304" pitchFamily="18" charset="0"/>
            </a:endParaRPr>
          </a:p>
          <a:p>
            <a:pPr algn="just">
              <a:spcBef>
                <a:spcPct val="0"/>
              </a:spcBef>
              <a:spcAft>
                <a:spcPct val="0"/>
              </a:spcAft>
            </a:pPr>
            <a:r>
              <a:rPr lang="en-US" sz="1600" dirty="0">
                <a:ea typeface="Times New Roman" panose="02020603050405020304" pitchFamily="18" charset="0"/>
              </a:rPr>
              <a:t>Limit the </a:t>
            </a:r>
            <a:r>
              <a:rPr lang="en-US" sz="1600" b="1" dirty="0">
                <a:ea typeface="Times New Roman" panose="02020603050405020304" pitchFamily="18" charset="0"/>
              </a:rPr>
              <a:t>equipment</a:t>
            </a:r>
            <a:r>
              <a:rPr lang="en-US" sz="1600" dirty="0">
                <a:ea typeface="Times New Roman" panose="02020603050405020304" pitchFamily="18" charset="0"/>
              </a:rPr>
              <a:t> Company provides to independent contractors.  </a:t>
            </a:r>
          </a:p>
          <a:p>
            <a:pPr algn="just">
              <a:spcBef>
                <a:spcPct val="0"/>
              </a:spcBef>
              <a:spcAft>
                <a:spcPct val="0"/>
              </a:spcAft>
            </a:pPr>
            <a:endParaRPr lang="en-US" sz="1600" dirty="0">
              <a:ea typeface="Times New Roman" panose="02020603050405020304" pitchFamily="18" charset="0"/>
            </a:endParaRPr>
          </a:p>
          <a:p>
            <a:pPr algn="just">
              <a:spcBef>
                <a:spcPct val="0"/>
              </a:spcBef>
              <a:spcAft>
                <a:spcPct val="0"/>
              </a:spcAft>
            </a:pPr>
            <a:r>
              <a:rPr lang="en-US" sz="1600" dirty="0">
                <a:ea typeface="Times New Roman" panose="02020603050405020304" pitchFamily="18" charset="0"/>
              </a:rPr>
              <a:t>Independent Contractors should possess the skills necessary to complete their professional services. To the extent Company provides an independent contractor with </a:t>
            </a:r>
            <a:r>
              <a:rPr lang="en-US" sz="1600" b="1" dirty="0">
                <a:ea typeface="Times New Roman" panose="02020603050405020304" pitchFamily="18" charset="0"/>
              </a:rPr>
              <a:t>training</a:t>
            </a:r>
            <a:r>
              <a:rPr lang="en-US" sz="1600" dirty="0">
                <a:ea typeface="Times New Roman" panose="02020603050405020304" pitchFamily="18" charset="0"/>
              </a:rPr>
              <a:t>, it should not be focused on professional proficiency, which the individual should already possess.  </a:t>
            </a:r>
          </a:p>
          <a:p>
            <a:pPr algn="just">
              <a:spcBef>
                <a:spcPct val="0"/>
              </a:spcBef>
              <a:spcAft>
                <a:spcPct val="0"/>
              </a:spcAft>
            </a:pPr>
            <a:endParaRPr lang="en-US" sz="1600" dirty="0">
              <a:ea typeface="Times New Roman" panose="02020603050405020304" pitchFamily="18" charset="0"/>
            </a:endParaRPr>
          </a:p>
          <a:p>
            <a:pPr algn="just">
              <a:spcBef>
                <a:spcPct val="0"/>
              </a:spcBef>
              <a:spcAft>
                <a:spcPct val="0"/>
              </a:spcAft>
            </a:pPr>
            <a:r>
              <a:rPr lang="en-US" sz="1600" dirty="0">
                <a:ea typeface="Times New Roman" panose="02020603050405020304" pitchFamily="18" charset="0"/>
              </a:rPr>
              <a:t>Negotiate a pay rate with the staffing firm then allow the staffing firm to determine the independent contractor’s pay rate. (And of course, never pay overtime or any bonus)</a:t>
            </a:r>
          </a:p>
          <a:p>
            <a:pPr marL="257175" indent="-257175">
              <a:spcBef>
                <a:spcPct val="0"/>
              </a:spcBef>
              <a:spcAft>
                <a:spcPct val="0"/>
              </a:spcAft>
              <a:buFont typeface="Symbol" panose="05050102010706020507" pitchFamily="18" charset="2"/>
              <a:buChar char=""/>
            </a:pPr>
            <a:endParaRPr lang="en-US" sz="1600" dirty="0"/>
          </a:p>
          <a:p>
            <a:endParaRPr lang="en-US" sz="1600" dirty="0"/>
          </a:p>
        </p:txBody>
      </p:sp>
    </p:spTree>
    <p:extLst>
      <p:ext uri="{BB962C8B-B14F-4D97-AF65-F5344CB8AC3E}">
        <p14:creationId xmlns:p14="http://schemas.microsoft.com/office/powerpoint/2010/main" val="316466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5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7A0577E1-EEF9-9C28-AD3F-0D5E495F4C27}"/>
              </a:ext>
            </a:extLst>
          </p:cNvPr>
          <p:cNvSpPr>
            <a:spLocks noGrp="1"/>
          </p:cNvSpPr>
          <p:nvPr>
            <p:ph type="sldNum" sz="quarter" idx="10"/>
          </p:nvPr>
        </p:nvSpPr>
        <p:spPr/>
        <p:txBody>
          <a:bodyPr/>
          <a:lstStyle/>
          <a:p>
            <a:fld id="{B73F69C2-009F-4240-9724-5B3BAC1E9E06}" type="slidenum">
              <a:rPr lang="en-US" smtClean="0"/>
              <a:pPr/>
              <a:t>53</a:t>
            </a:fld>
            <a:endParaRPr lang="en-US" dirty="0"/>
          </a:p>
        </p:txBody>
      </p:sp>
      <p:sp>
        <p:nvSpPr>
          <p:cNvPr id="3" name="Title 2" descr="" title="">
            <a:extLst>
              <a:ext uri="{FF2B5EF4-FFF2-40B4-BE49-F238E27FC236}">
                <a16:creationId xmlns:a16="http://schemas.microsoft.com/office/drawing/2014/main" id="{7D4DE7F0-3B34-C61F-BEBB-4E1F117D7EE4}"/>
              </a:ext>
            </a:extLst>
          </p:cNvPr>
          <p:cNvSpPr>
            <a:spLocks noGrp="1"/>
          </p:cNvSpPr>
          <p:nvPr>
            <p:ph type="title"/>
          </p:nvPr>
        </p:nvSpPr>
        <p:spPr/>
        <p:txBody>
          <a:bodyPr>
            <a:normAutofit/>
          </a:bodyPr>
          <a:lstStyle/>
          <a:p>
            <a:r>
              <a:rPr lang="en-US" dirty="0"/>
              <a:t>Best Practices for Working with Staffing Companies </a:t>
            </a:r>
          </a:p>
        </p:txBody>
      </p:sp>
      <p:sp>
        <p:nvSpPr>
          <p:cNvPr id="4" name="Content Placeholder 3" descr="" title="">
            <a:extLst>
              <a:ext uri="{FF2B5EF4-FFF2-40B4-BE49-F238E27FC236}">
                <a16:creationId xmlns:a16="http://schemas.microsoft.com/office/drawing/2014/main" id="{E56415BD-4A84-C6F2-A3AF-6CB4C47D2DBE}"/>
              </a:ext>
            </a:extLst>
          </p:cNvPr>
          <p:cNvSpPr>
            <a:spLocks noGrp="1"/>
          </p:cNvSpPr>
          <p:nvPr>
            <p:ph sz="quarter" idx="11"/>
          </p:nvPr>
        </p:nvSpPr>
        <p:spPr>
          <a:xfrm>
            <a:off x="277812" y="1574275"/>
            <a:ext cx="11634788" cy="4978925"/>
          </a:xfrm>
        </p:spPr>
        <p:txBody>
          <a:bodyPr/>
          <a:lstStyle/>
          <a:p>
            <a:pPr marL="0" indent="0" algn="just">
              <a:spcBef>
                <a:spcPct val="0"/>
              </a:spcBef>
              <a:spcAft>
                <a:spcPct val="0"/>
              </a:spcAft>
              <a:buNone/>
            </a:pPr>
            <a:r>
              <a:rPr lang="en-US" sz="1900" dirty="0">
                <a:ea typeface="Times New Roman" panose="02020603050405020304" pitchFamily="18" charset="0"/>
              </a:rPr>
              <a:t>Require the staffing provider to complete </a:t>
            </a:r>
            <a:r>
              <a:rPr lang="en-US" sz="1900" b="1" dirty="0">
                <a:ea typeface="Times New Roman" panose="02020603050405020304" pitchFamily="18" charset="0"/>
              </a:rPr>
              <a:t>traditional employer tasks</a:t>
            </a:r>
            <a:r>
              <a:rPr lang="en-US" sz="1900" dirty="0">
                <a:ea typeface="Times New Roman" panose="02020603050405020304" pitchFamily="18" charset="0"/>
              </a:rPr>
              <a:t>, such as</a:t>
            </a:r>
            <a:r>
              <a:rPr lang="en-US" sz="1900" b="1" dirty="0">
                <a:ea typeface="Times New Roman" panose="02020603050405020304" pitchFamily="18" charset="0"/>
              </a:rPr>
              <a:t>: </a:t>
            </a:r>
          </a:p>
          <a:p>
            <a:pPr algn="just">
              <a:spcBef>
                <a:spcPct val="0"/>
              </a:spcBef>
              <a:spcAft>
                <a:spcPct val="0"/>
              </a:spcAft>
            </a:pPr>
            <a:r>
              <a:rPr lang="en-US" sz="1900" dirty="0">
                <a:ea typeface="Times New Roman" panose="02020603050405020304" pitchFamily="18" charset="0"/>
              </a:rPr>
              <a:t>Provide staffing firms with the criteria for the position, and allow the staffing firm to </a:t>
            </a:r>
            <a:r>
              <a:rPr lang="en-US" sz="1900" b="1" dirty="0">
                <a:ea typeface="Times New Roman" panose="02020603050405020304" pitchFamily="18" charset="0"/>
              </a:rPr>
              <a:t>interview, select, and background check </a:t>
            </a:r>
            <a:r>
              <a:rPr lang="en-US" sz="1900" dirty="0">
                <a:ea typeface="Times New Roman" panose="02020603050405020304" pitchFamily="18" charset="0"/>
              </a:rPr>
              <a:t>candidates. Company managers should have no to a minimal role in the interview and selection process. Company should not advertise for employment opportunities for temporary worker positions.  Company can hold the staffing firm accountable if a Contingent Worker is not meeting the contractual requirements (i.e. not fulfilling the duties of the role). </a:t>
            </a:r>
            <a:r>
              <a:rPr lang="en-US" sz="1900" i="1" dirty="0">
                <a:ea typeface="Times New Roman" panose="02020603050405020304" pitchFamily="18" charset="0"/>
              </a:rPr>
              <a:t>The goal is to manage the staffing relationship, not individually assigned workers.</a:t>
            </a:r>
            <a:r>
              <a:rPr lang="en-US" sz="1900" dirty="0">
                <a:ea typeface="Times New Roman" panose="02020603050405020304" pitchFamily="18" charset="0"/>
              </a:rPr>
              <a:t> </a:t>
            </a:r>
          </a:p>
          <a:p>
            <a:pPr marL="0" indent="0" algn="just">
              <a:spcBef>
                <a:spcPct val="0"/>
              </a:spcBef>
              <a:spcAft>
                <a:spcPct val="0"/>
              </a:spcAft>
              <a:buNone/>
            </a:pPr>
            <a:endParaRPr lang="en-US" sz="1900" dirty="0">
              <a:ea typeface="Times New Roman" panose="02020603050405020304" pitchFamily="18" charset="0"/>
            </a:endParaRPr>
          </a:p>
          <a:p>
            <a:pPr algn="just">
              <a:spcBef>
                <a:spcPct val="0"/>
              </a:spcBef>
              <a:spcAft>
                <a:spcPct val="0"/>
              </a:spcAft>
            </a:pPr>
            <a:r>
              <a:rPr lang="en-US" sz="1900" dirty="0">
                <a:ea typeface="Times New Roman" panose="02020603050405020304" pitchFamily="18" charset="0"/>
              </a:rPr>
              <a:t>Do not permit managers to </a:t>
            </a:r>
            <a:r>
              <a:rPr lang="en-US" sz="1900" b="1" dirty="0">
                <a:ea typeface="Times New Roman" panose="02020603050405020304" pitchFamily="18" charset="0"/>
              </a:rPr>
              <a:t>discipline, terminate, or give performance reviews to</a:t>
            </a:r>
            <a:r>
              <a:rPr lang="en-US" sz="1900" dirty="0">
                <a:ea typeface="Times New Roman" panose="02020603050405020304" pitchFamily="18" charset="0"/>
              </a:rPr>
              <a:t> Contingent Workers, and instead rely on the provider to do so.</a:t>
            </a:r>
          </a:p>
          <a:p>
            <a:pPr algn="just">
              <a:spcBef>
                <a:spcPct val="0"/>
              </a:spcBef>
              <a:spcAft>
                <a:spcPct val="0"/>
              </a:spcAft>
            </a:pPr>
            <a:endParaRPr lang="en-US" sz="1900" dirty="0">
              <a:ea typeface="Times New Roman" panose="02020603050405020304" pitchFamily="18" charset="0"/>
            </a:endParaRPr>
          </a:p>
          <a:p>
            <a:pPr algn="just">
              <a:spcBef>
                <a:spcPct val="0"/>
              </a:spcBef>
              <a:spcAft>
                <a:spcPct val="0"/>
              </a:spcAft>
            </a:pPr>
            <a:r>
              <a:rPr lang="en-US" sz="1900" dirty="0">
                <a:ea typeface="Times New Roman" panose="02020603050405020304" pitchFamily="18" charset="0"/>
              </a:rPr>
              <a:t>Do not micromanage </a:t>
            </a:r>
            <a:r>
              <a:rPr lang="en-US" sz="1900" b="1" dirty="0">
                <a:ea typeface="Times New Roman" panose="02020603050405020304" pitchFamily="18" charset="0"/>
              </a:rPr>
              <a:t>schedules </a:t>
            </a:r>
            <a:r>
              <a:rPr lang="en-US" sz="1900" dirty="0">
                <a:ea typeface="Times New Roman" panose="02020603050405020304" pitchFamily="18" charset="0"/>
              </a:rPr>
              <a:t>for</a:t>
            </a:r>
            <a:r>
              <a:rPr lang="en-US" sz="1900" b="1" dirty="0">
                <a:ea typeface="Times New Roman" panose="02020603050405020304" pitchFamily="18" charset="0"/>
              </a:rPr>
              <a:t> </a:t>
            </a:r>
            <a:r>
              <a:rPr lang="en-US" sz="1900" dirty="0">
                <a:ea typeface="Times New Roman" panose="02020603050405020304" pitchFamily="18" charset="0"/>
              </a:rPr>
              <a:t>Contingent Workers. Instead, inform the provider what needs you have and let the provider make appropriate scheduling decisions. Continue to use separate timekeeping systems for employees and contingent workers.</a:t>
            </a:r>
          </a:p>
          <a:p>
            <a:pPr algn="just">
              <a:spcBef>
                <a:spcPct val="0"/>
              </a:spcBef>
              <a:spcAft>
                <a:spcPct val="0"/>
              </a:spcAft>
            </a:pPr>
            <a:endParaRPr lang="en-US" sz="1900" dirty="0">
              <a:ea typeface="Times New Roman" panose="02020603050405020304" pitchFamily="18" charset="0"/>
            </a:endParaRPr>
          </a:p>
          <a:p>
            <a:pPr algn="just">
              <a:spcBef>
                <a:spcPct val="0"/>
              </a:spcBef>
              <a:spcAft>
                <a:spcPct val="0"/>
              </a:spcAft>
            </a:pPr>
            <a:r>
              <a:rPr lang="en-US" sz="1900" dirty="0">
                <a:ea typeface="Times New Roman" panose="02020603050405020304" pitchFamily="18" charset="0"/>
              </a:rPr>
              <a:t>Do not make the decision on requests for </a:t>
            </a:r>
            <a:r>
              <a:rPr lang="en-US" sz="1900" b="1" dirty="0">
                <a:ea typeface="Times New Roman" panose="02020603050405020304" pitchFamily="18" charset="0"/>
              </a:rPr>
              <a:t>time off </a:t>
            </a:r>
            <a:r>
              <a:rPr lang="en-US" sz="1900" dirty="0">
                <a:ea typeface="Times New Roman" panose="02020603050405020304" pitchFamily="18" charset="0"/>
              </a:rPr>
              <a:t>for Contingent Workers. Instead, allow the provider to make this determination so long as the contracted work is being covered. </a:t>
            </a:r>
          </a:p>
          <a:p>
            <a:pPr algn="just">
              <a:spcBef>
                <a:spcPct val="0"/>
              </a:spcBef>
              <a:spcAft>
                <a:spcPct val="0"/>
              </a:spcAft>
            </a:pPr>
            <a:endParaRPr lang="en-US" sz="1900" dirty="0">
              <a:ea typeface="Times New Roman" panose="02020603050405020304" pitchFamily="18" charset="0"/>
            </a:endParaRPr>
          </a:p>
          <a:p>
            <a:pPr algn="just">
              <a:spcBef>
                <a:spcPct val="0"/>
              </a:spcBef>
              <a:spcAft>
                <a:spcPct val="0"/>
              </a:spcAft>
            </a:pPr>
            <a:r>
              <a:rPr lang="en-US" sz="1900" dirty="0">
                <a:ea typeface="Times New Roman" panose="02020603050405020304" pitchFamily="18" charset="0"/>
              </a:rPr>
              <a:t>Do not make </a:t>
            </a:r>
            <a:r>
              <a:rPr lang="en-US" sz="1900" b="1" dirty="0">
                <a:ea typeface="Times New Roman" panose="02020603050405020304" pitchFamily="18" charset="0"/>
              </a:rPr>
              <a:t>pay decisions</a:t>
            </a:r>
            <a:r>
              <a:rPr lang="en-US" sz="1900" dirty="0">
                <a:ea typeface="Times New Roman" panose="02020603050405020304" pitchFamily="18" charset="0"/>
              </a:rPr>
              <a:t> or recommendations for Contingent Workers. Allow the provider to do this.  </a:t>
            </a:r>
            <a:endParaRPr lang="en-US" sz="1900" dirty="0"/>
          </a:p>
          <a:p>
            <a:endParaRPr lang="en-US" sz="1800" dirty="0"/>
          </a:p>
        </p:txBody>
      </p:sp>
    </p:spTree>
    <p:extLst>
      <p:ext uri="{BB962C8B-B14F-4D97-AF65-F5344CB8AC3E}">
        <p14:creationId xmlns:p14="http://schemas.microsoft.com/office/powerpoint/2010/main" val="263142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5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6D77CCEB-8BFF-B798-5145-BDDF371E1F95}"/>
              </a:ext>
            </a:extLst>
          </p:cNvPr>
          <p:cNvSpPr>
            <a:spLocks noGrp="1"/>
          </p:cNvSpPr>
          <p:nvPr>
            <p:ph type="sldNum" sz="quarter" idx="10"/>
          </p:nvPr>
        </p:nvSpPr>
        <p:spPr/>
        <p:txBody>
          <a:bodyPr/>
          <a:lstStyle/>
          <a:p>
            <a:fld id="{B73F69C2-009F-4240-9724-5B3BAC1E9E06}" type="slidenum">
              <a:rPr lang="en-US" smtClean="0"/>
              <a:pPr/>
              <a:t>54</a:t>
            </a:fld>
            <a:endParaRPr lang="en-US" dirty="0"/>
          </a:p>
        </p:txBody>
      </p:sp>
      <p:sp>
        <p:nvSpPr>
          <p:cNvPr id="3" name="Title 2" descr="" title="">
            <a:extLst>
              <a:ext uri="{FF2B5EF4-FFF2-40B4-BE49-F238E27FC236}">
                <a16:creationId xmlns:a16="http://schemas.microsoft.com/office/drawing/2014/main" id="{65A8E564-F61D-44D6-780A-BF1E0AA90675}"/>
              </a:ext>
            </a:extLst>
          </p:cNvPr>
          <p:cNvSpPr>
            <a:spLocks noGrp="1"/>
          </p:cNvSpPr>
          <p:nvPr>
            <p:ph type="title"/>
          </p:nvPr>
        </p:nvSpPr>
        <p:spPr/>
        <p:txBody>
          <a:bodyPr>
            <a:normAutofit/>
          </a:bodyPr>
          <a:lstStyle/>
          <a:p>
            <a:r>
              <a:rPr lang="en-US" dirty="0"/>
              <a:t>Best Practices for Working with Staffing Companies</a:t>
            </a:r>
          </a:p>
        </p:txBody>
      </p:sp>
      <p:sp>
        <p:nvSpPr>
          <p:cNvPr id="4" name="Content Placeholder 3" descr="" title="">
            <a:extLst>
              <a:ext uri="{FF2B5EF4-FFF2-40B4-BE49-F238E27FC236}">
                <a16:creationId xmlns:a16="http://schemas.microsoft.com/office/drawing/2014/main" id="{7BB8652D-452E-E6D2-ADC2-7C718EA322CF}"/>
              </a:ext>
            </a:extLst>
          </p:cNvPr>
          <p:cNvSpPr>
            <a:spLocks noGrp="1"/>
          </p:cNvSpPr>
          <p:nvPr>
            <p:ph sz="quarter" idx="11"/>
          </p:nvPr>
        </p:nvSpPr>
        <p:spPr>
          <a:xfrm>
            <a:off x="277813" y="1737360"/>
            <a:ext cx="11524546" cy="4572000"/>
          </a:xfrm>
        </p:spPr>
        <p:txBody>
          <a:bodyPr/>
          <a:lstStyle/>
          <a:p>
            <a:pPr marL="0" indent="0" algn="just">
              <a:spcBef>
                <a:spcPct val="0"/>
              </a:spcBef>
              <a:spcAft>
                <a:spcPct val="0"/>
              </a:spcAft>
              <a:buNone/>
            </a:pPr>
            <a:r>
              <a:rPr lang="en-US" sz="2000" b="1" u="sng" dirty="0"/>
              <a:t>Avoid</a:t>
            </a:r>
            <a:r>
              <a:rPr lang="en-US" sz="2000" dirty="0"/>
              <a:t> assigning the same type of work to contingent workers that you assign to employees. </a:t>
            </a:r>
          </a:p>
          <a:p>
            <a:pPr marL="342900" lvl="1" indent="0">
              <a:spcBef>
                <a:spcPct val="0"/>
              </a:spcBef>
              <a:spcAft>
                <a:spcPct val="0"/>
              </a:spcAft>
              <a:buNone/>
            </a:pPr>
            <a:endParaRPr lang="en-US" sz="2000" dirty="0"/>
          </a:p>
          <a:p>
            <a:pPr marL="214313" indent="-214313">
              <a:spcBef>
                <a:spcPct val="0"/>
              </a:spcBef>
              <a:spcAft>
                <a:spcPct val="0"/>
              </a:spcAft>
              <a:buFont typeface="Courier New" panose="02070309020205020404" pitchFamily="49" charset="0"/>
              <a:buChar char="o"/>
            </a:pPr>
            <a:r>
              <a:rPr lang="en-US" sz="2000" dirty="0"/>
              <a:t>If you must assign the same type of work to contingent workers that you assign to employees, differentiate the roles as much as possible.</a:t>
            </a:r>
          </a:p>
          <a:p>
            <a:pPr marL="942975" lvl="2" indent="-342900">
              <a:spcBef>
                <a:spcPct val="0"/>
              </a:spcBef>
              <a:spcAft>
                <a:spcPct val="0"/>
              </a:spcAft>
              <a:buFont typeface="Arial" panose="020B0604020202020204" pitchFamily="34" charset="0"/>
              <a:buChar char="•"/>
            </a:pPr>
            <a:r>
              <a:rPr lang="en-US" sz="2000" dirty="0"/>
              <a:t>Change the description of the position and tasks assigned to differentiate contingent workers from employees.</a:t>
            </a:r>
          </a:p>
          <a:p>
            <a:pPr marL="942975" lvl="2" indent="-342900">
              <a:spcBef>
                <a:spcPct val="0"/>
              </a:spcBef>
              <a:spcAft>
                <a:spcPct val="0"/>
              </a:spcAft>
              <a:buFont typeface="Arial" panose="020B0604020202020204" pitchFamily="34" charset="0"/>
              <a:buChar char="•"/>
            </a:pPr>
            <a:r>
              <a:rPr lang="en-US" sz="2000" dirty="0"/>
              <a:t>Limit the contingent worker’s access to only essential systems, and only the essential parts of those essential systems. </a:t>
            </a:r>
          </a:p>
          <a:p>
            <a:pPr marL="942975" lvl="2" indent="-342900">
              <a:spcBef>
                <a:spcPct val="0"/>
              </a:spcBef>
              <a:spcAft>
                <a:spcPct val="0"/>
              </a:spcAft>
              <a:buFont typeface="Arial" panose="020B0604020202020204" pitchFamily="34" charset="0"/>
              <a:buChar char="•"/>
            </a:pPr>
            <a:r>
              <a:rPr lang="en-US" sz="2000" dirty="0"/>
              <a:t>Allow staffing firm to control as much as possible.</a:t>
            </a:r>
          </a:p>
          <a:p>
            <a:pPr marL="942975" lvl="2" indent="-342900">
              <a:spcBef>
                <a:spcPct val="0"/>
              </a:spcBef>
              <a:spcAft>
                <a:spcPct val="0"/>
              </a:spcAft>
              <a:buFont typeface="Arial" panose="020B0604020202020204" pitchFamily="34" charset="0"/>
              <a:buChar char="•"/>
            </a:pPr>
            <a:r>
              <a:rPr lang="en-US" sz="2000" dirty="0"/>
              <a:t>Exercise limited control over the contingent worker’s work product, supervision, schedule, pay, etc. </a:t>
            </a:r>
          </a:p>
          <a:p>
            <a:pPr marL="600075" lvl="2" indent="0">
              <a:spcBef>
                <a:spcPct val="0"/>
              </a:spcBef>
              <a:spcAft>
                <a:spcPct val="0"/>
              </a:spcAft>
              <a:buNone/>
            </a:pPr>
            <a:endParaRPr lang="en-US" sz="2000" dirty="0"/>
          </a:p>
          <a:p>
            <a:pPr marL="214313" indent="-214313">
              <a:spcBef>
                <a:spcPct val="0"/>
              </a:spcBef>
              <a:spcAft>
                <a:spcPct val="0"/>
              </a:spcAft>
              <a:buFont typeface="Courier New" panose="02070309020205020404" pitchFamily="49" charset="0"/>
              <a:buChar char="o"/>
            </a:pPr>
            <a:r>
              <a:rPr lang="en-US" sz="2000" dirty="0"/>
              <a:t>The more control the Company exercises over the contingent worker, the higher the risk the Company may be held liable as a joint employer. </a:t>
            </a:r>
          </a:p>
        </p:txBody>
      </p:sp>
    </p:spTree>
    <p:extLst>
      <p:ext uri="{BB962C8B-B14F-4D97-AF65-F5344CB8AC3E}">
        <p14:creationId xmlns:p14="http://schemas.microsoft.com/office/powerpoint/2010/main" val="104831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5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91C2496F-A29E-1A9B-A4A9-90FD51607B80}"/>
              </a:ext>
            </a:extLst>
          </p:cNvPr>
          <p:cNvSpPr>
            <a:spLocks noGrp="1"/>
          </p:cNvSpPr>
          <p:nvPr>
            <p:ph type="sldNum" sz="quarter" idx="10"/>
          </p:nvPr>
        </p:nvSpPr>
        <p:spPr/>
        <p:txBody>
          <a:bodyPr/>
          <a:lstStyle/>
          <a:p>
            <a:fld id="{B73F69C2-009F-4240-9724-5B3BAC1E9E06}" type="slidenum">
              <a:rPr lang="en-US" smtClean="0"/>
              <a:pPr/>
              <a:t>55</a:t>
            </a:fld>
            <a:endParaRPr lang="en-US" dirty="0"/>
          </a:p>
        </p:txBody>
      </p:sp>
      <p:sp>
        <p:nvSpPr>
          <p:cNvPr id="3" name="Title 2" descr="" title="">
            <a:extLst>
              <a:ext uri="{FF2B5EF4-FFF2-40B4-BE49-F238E27FC236}">
                <a16:creationId xmlns:a16="http://schemas.microsoft.com/office/drawing/2014/main" id="{5687A248-0CFD-7AA8-15DA-574A90BF535A}"/>
              </a:ext>
            </a:extLst>
          </p:cNvPr>
          <p:cNvSpPr>
            <a:spLocks noGrp="1"/>
          </p:cNvSpPr>
          <p:nvPr>
            <p:ph type="title"/>
          </p:nvPr>
        </p:nvSpPr>
        <p:spPr/>
        <p:txBody>
          <a:bodyPr/>
          <a:lstStyle/>
          <a:p>
            <a:r>
              <a:rPr lang="en-US" altLang="en-US" dirty="0"/>
              <a:t>Dos and Don’ts</a:t>
            </a:r>
            <a:endParaRPr lang="en-US" dirty="0"/>
          </a:p>
        </p:txBody>
      </p:sp>
      <p:sp>
        <p:nvSpPr>
          <p:cNvPr id="4" name="Content Placeholder 3" descr="" title="">
            <a:extLst>
              <a:ext uri="{FF2B5EF4-FFF2-40B4-BE49-F238E27FC236}">
                <a16:creationId xmlns:a16="http://schemas.microsoft.com/office/drawing/2014/main" id="{7329DF5D-1F2C-EF94-62F0-445F456CE1D7}"/>
              </a:ext>
            </a:extLst>
          </p:cNvPr>
          <p:cNvSpPr>
            <a:spLocks noGrp="1"/>
          </p:cNvSpPr>
          <p:nvPr>
            <p:ph sz="quarter" idx="11"/>
          </p:nvPr>
        </p:nvSpPr>
        <p:spPr>
          <a:xfrm>
            <a:off x="268224" y="1536943"/>
            <a:ext cx="5696712" cy="4572000"/>
          </a:xfrm>
        </p:spPr>
        <p:txBody>
          <a:bodyPr/>
          <a:lstStyle/>
          <a:p>
            <a:pPr algn="just"/>
            <a:r>
              <a:rPr lang="en-US" altLang="en-US" sz="1600" b="1" u="sng" dirty="0"/>
              <a:t>Do</a:t>
            </a:r>
            <a:r>
              <a:rPr lang="en-US" altLang="en-US" sz="1600" dirty="0"/>
              <a:t> let the staffing firm do the recruiting, screening, selection, and assigning. Resist the temptation to become part of the hiring process. An exception to this is “payrolling,” whereby design or by circumstance you do the recruiting.</a:t>
            </a:r>
          </a:p>
          <a:p>
            <a:pPr algn="just"/>
            <a:r>
              <a:rPr lang="en-US" altLang="en-US" sz="1600" b="1" u="sng" dirty="0"/>
              <a:t>Do</a:t>
            </a:r>
            <a:r>
              <a:rPr lang="en-US" altLang="en-US" sz="1600" dirty="0"/>
              <a:t> let the staffing firm, as the payroll employer, determine the exact wages and benefits of the assigned workers. You and your staffing firm agree on the bill rates to be paid.</a:t>
            </a:r>
          </a:p>
          <a:p>
            <a:pPr algn="just"/>
            <a:r>
              <a:rPr lang="en-US" altLang="en-US" sz="1600" b="1" u="sng" dirty="0"/>
              <a:t>Do</a:t>
            </a:r>
            <a:r>
              <a:rPr lang="en-US" altLang="en-US" sz="1600" dirty="0"/>
              <a:t> let independent contractors manage themselves, the assigned work/projects and any staff that they may have.</a:t>
            </a:r>
            <a:endParaRPr lang="en-US" altLang="en-US" sz="1600" u="sng" dirty="0"/>
          </a:p>
          <a:p>
            <a:pPr algn="just"/>
            <a:r>
              <a:rPr lang="en-US" altLang="en-US" sz="1600" b="1" u="sng" dirty="0"/>
              <a:t>Do</a:t>
            </a:r>
            <a:r>
              <a:rPr lang="en-US" altLang="en-US" sz="1600" dirty="0"/>
              <a:t> include staffing firm employees in your business and social events, except for gatherings that are specifically for your direct employees only (like benefit plan rollouts). But funnel the social invitations through the staffing firm. This does not include contractors.</a:t>
            </a:r>
          </a:p>
          <a:p>
            <a:pPr algn="just"/>
            <a:r>
              <a:rPr lang="en-US" altLang="en-US" sz="1600" b="1" u="sng" dirty="0"/>
              <a:t>Do</a:t>
            </a:r>
            <a:r>
              <a:rPr lang="en-US" altLang="en-US" sz="1600" dirty="0"/>
              <a:t> have distinctive badging and identification for contingent workers, including independent contractors.</a:t>
            </a:r>
          </a:p>
          <a:p>
            <a:pPr algn="just"/>
            <a:r>
              <a:rPr lang="en-US" altLang="en-US" sz="1600" b="1" u="sng" dirty="0"/>
              <a:t>Do</a:t>
            </a:r>
            <a:r>
              <a:rPr lang="en-US" altLang="en-US" sz="1600" dirty="0"/>
              <a:t> refer separately to the contingent worker populations in announcements, memos, etc. that affect them.</a:t>
            </a:r>
          </a:p>
          <a:p>
            <a:endParaRPr lang="en-US" sz="1600" dirty="0"/>
          </a:p>
        </p:txBody>
      </p:sp>
      <p:sp>
        <p:nvSpPr>
          <p:cNvPr id="5" name="Content Placeholder 4" descr="" title="">
            <a:extLst>
              <a:ext uri="{FF2B5EF4-FFF2-40B4-BE49-F238E27FC236}">
                <a16:creationId xmlns:a16="http://schemas.microsoft.com/office/drawing/2014/main" id="{018E4BFE-62A4-ED4D-9AE7-3D17A0ED597D}"/>
              </a:ext>
            </a:extLst>
          </p:cNvPr>
          <p:cNvSpPr>
            <a:spLocks noGrp="1"/>
          </p:cNvSpPr>
          <p:nvPr>
            <p:ph sz="quarter" idx="12"/>
          </p:nvPr>
        </p:nvSpPr>
        <p:spPr/>
        <p:txBody>
          <a:bodyPr/>
          <a:lstStyle/>
          <a:p>
            <a:pPr algn="just"/>
            <a:r>
              <a:rPr lang="en-US" altLang="en-US" sz="1600" b="1" u="sng" dirty="0"/>
              <a:t>Don’t</a:t>
            </a:r>
            <a:r>
              <a:rPr lang="en-US" altLang="en-US" sz="1600" dirty="0"/>
              <a:t> make contingent employees report their tardiness or absences to your supervisors.  Let them call the staffing firm, who will call you and work with you on disability and family leave issues.</a:t>
            </a:r>
          </a:p>
          <a:p>
            <a:pPr algn="just"/>
            <a:r>
              <a:rPr lang="en-US" altLang="en-US" sz="1600" b="1" u="sng" dirty="0"/>
              <a:t>Don’t</a:t>
            </a:r>
            <a:r>
              <a:rPr lang="en-US" altLang="en-US" sz="1600" dirty="0"/>
              <a:t> change a contingent employee’s overall work assignment (manager, location, job code, etc.) without consulting with the staffing firm. </a:t>
            </a:r>
            <a:r>
              <a:rPr lang="en-US" altLang="en-US" sz="1600" b="1" u="sng" dirty="0"/>
              <a:t>Don’t</a:t>
            </a:r>
            <a:r>
              <a:rPr lang="en-US" altLang="en-US" sz="1600" dirty="0"/>
              <a:t> let supervisors create in contingent workers the impression or expectation of direct employment with you.</a:t>
            </a:r>
          </a:p>
          <a:p>
            <a:pPr algn="just"/>
            <a:r>
              <a:rPr lang="en-US" altLang="en-US" sz="1600" b="1" u="sng" dirty="0"/>
              <a:t>Don’t</a:t>
            </a:r>
            <a:r>
              <a:rPr lang="en-US" altLang="en-US" sz="1600" dirty="0"/>
              <a:t> direct independent contractors on when, where, why or how to complete a project or perform work. Contractors should only be given details on project completion dates and specifications.</a:t>
            </a:r>
          </a:p>
        </p:txBody>
      </p:sp>
    </p:spTree>
    <p:extLst>
      <p:ext uri="{BB962C8B-B14F-4D97-AF65-F5344CB8AC3E}">
        <p14:creationId xmlns:p14="http://schemas.microsoft.com/office/powerpoint/2010/main" val="5696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5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78E7E0FB-58F4-5CCF-2DBF-A2C1EBC94341}"/>
              </a:ext>
            </a:extLst>
          </p:cNvPr>
          <p:cNvSpPr>
            <a:spLocks noGrp="1"/>
          </p:cNvSpPr>
          <p:nvPr>
            <p:ph type="sldNum" sz="quarter" idx="4"/>
          </p:nvPr>
        </p:nvSpPr>
        <p:spPr/>
        <p:txBody>
          <a:bodyPr/>
          <a:lstStyle/>
          <a:p>
            <a:fld id="{B73F69C2-009F-4240-9724-5B3BAC1E9E06}" type="slidenum">
              <a:rPr lang="en-US" smtClean="0"/>
              <a:pPr/>
              <a:t>56</a:t>
            </a:fld>
            <a:endParaRPr lang="en-US" dirty="0"/>
          </a:p>
        </p:txBody>
      </p:sp>
    </p:spTree>
    <p:extLst>
      <p:ext uri="{BB962C8B-B14F-4D97-AF65-F5344CB8AC3E}">
        <p14:creationId xmlns:p14="http://schemas.microsoft.com/office/powerpoint/2010/main" val="354160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5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D1596241-B28D-3DAD-EF8B-9224E96B69CB}"/>
              </a:ext>
            </a:extLst>
          </p:cNvPr>
          <p:cNvSpPr>
            <a:spLocks noGrp="1"/>
          </p:cNvSpPr>
          <p:nvPr>
            <p:ph type="sldNum" sz="quarter" idx="4"/>
          </p:nvPr>
        </p:nvSpPr>
        <p:spPr/>
        <p:txBody>
          <a:bodyPr/>
          <a:lstStyle/>
          <a:p>
            <a:fld id="{B73F69C2-009F-4240-9724-5B3BAC1E9E06}" type="slidenum">
              <a:rPr lang="en-US" smtClean="0"/>
              <a:pPr/>
              <a:t>57</a:t>
            </a:fld>
            <a:endParaRPr lang="en-US" dirty="0"/>
          </a:p>
        </p:txBody>
      </p:sp>
      <p:sp>
        <p:nvSpPr>
          <p:cNvPr id="4" name="Text Placeholder 3" descr="" title="">
            <a:extLst>
              <a:ext uri="{FF2B5EF4-FFF2-40B4-BE49-F238E27FC236}">
                <a16:creationId xmlns:a16="http://schemas.microsoft.com/office/drawing/2014/main" id="{18BAC15E-545F-2A2D-D3D2-7A9AA51B2A37}"/>
              </a:ext>
            </a:extLst>
          </p:cNvPr>
          <p:cNvSpPr>
            <a:spLocks noGrp="1"/>
          </p:cNvSpPr>
          <p:nvPr>
            <p:ph type="body" sz="quarter" idx="14"/>
          </p:nvPr>
        </p:nvSpPr>
        <p:spPr/>
        <p:txBody>
          <a:bodyPr/>
          <a:lstStyle/>
          <a:p>
            <a:endParaRPr lang="en-US" dirty="0"/>
          </a:p>
        </p:txBody>
      </p:sp>
      <p:sp>
        <p:nvSpPr>
          <p:cNvPr id="5" name="Text Placeholder 4" descr="" title="">
            <a:extLst>
              <a:ext uri="{FF2B5EF4-FFF2-40B4-BE49-F238E27FC236}">
                <a16:creationId xmlns:a16="http://schemas.microsoft.com/office/drawing/2014/main" id="{FC7038D3-E6A1-FC10-D5EC-E8AC5B866E29}"/>
              </a:ext>
            </a:extLst>
          </p:cNvPr>
          <p:cNvSpPr>
            <a:spLocks noGrp="1"/>
          </p:cNvSpPr>
          <p:nvPr>
            <p:ph type="body" sz="quarter" idx="18"/>
          </p:nvPr>
        </p:nvSpPr>
        <p:spPr/>
        <p:txBody>
          <a:bodyPr/>
          <a:lstStyle/>
          <a:p>
            <a:endParaRPr lang="en-US" dirty="0"/>
          </a:p>
        </p:txBody>
      </p:sp>
      <p:sp>
        <p:nvSpPr>
          <p:cNvPr id="6" name="Text Placeholder 5" descr="" title="">
            <a:extLst>
              <a:ext uri="{FF2B5EF4-FFF2-40B4-BE49-F238E27FC236}">
                <a16:creationId xmlns:a16="http://schemas.microsoft.com/office/drawing/2014/main" id="{303FFE27-3319-475F-3DB2-6A308AF6040B}"/>
              </a:ext>
            </a:extLst>
          </p:cNvPr>
          <p:cNvSpPr>
            <a:spLocks noGrp="1"/>
          </p:cNvSpPr>
          <p:nvPr>
            <p:ph type="body" sz="quarter" idx="19"/>
          </p:nvPr>
        </p:nvSpPr>
        <p:spPr>
          <a:xfrm>
            <a:off x="9405937" y="3397109"/>
            <a:ext cx="2505560" cy="382527"/>
          </a:xfrm>
        </p:spPr>
        <p:txBody>
          <a:bodyPr/>
          <a:lstStyle/>
          <a:p>
            <a:r>
              <a:rPr lang="en-US" dirty="0"/>
              <a:t>D. Porpoise Evans</a:t>
            </a:r>
          </a:p>
        </p:txBody>
      </p:sp>
      <p:sp>
        <p:nvSpPr>
          <p:cNvPr id="7" name="Text Placeholder 6" descr="" title="">
            <a:extLst>
              <a:ext uri="{FF2B5EF4-FFF2-40B4-BE49-F238E27FC236}">
                <a16:creationId xmlns:a16="http://schemas.microsoft.com/office/drawing/2014/main" id="{7FB64A1F-D2B5-9CD4-AE37-07E333AEE3CA}"/>
              </a:ext>
            </a:extLst>
          </p:cNvPr>
          <p:cNvSpPr>
            <a:spLocks noGrp="1"/>
          </p:cNvSpPr>
          <p:nvPr>
            <p:ph type="body" sz="quarter" idx="20"/>
          </p:nvPr>
        </p:nvSpPr>
        <p:spPr>
          <a:xfrm>
            <a:off x="9405937" y="3969065"/>
            <a:ext cx="2506663" cy="1385887"/>
          </a:xfrm>
        </p:spPr>
        <p:txBody>
          <a:bodyPr/>
          <a:lstStyle/>
          <a:p>
            <a:r>
              <a:rPr lang="en-US" dirty="0"/>
              <a:t>Managing Shareholder</a:t>
            </a:r>
          </a:p>
          <a:p>
            <a:r>
              <a:rPr lang="en-US" dirty="0"/>
              <a:t>Miami Office</a:t>
            </a:r>
          </a:p>
          <a:p>
            <a:r>
              <a:rPr lang="en-US" u="sng" dirty="0">
                <a:hlinkClick r:id="rId3"/>
              </a:rPr>
              <a:t>DPEvans@littler.com</a:t>
            </a:r>
            <a:endParaRPr lang="en-US" u="sng" dirty="0"/>
          </a:p>
          <a:p>
            <a:r>
              <a:rPr lang="en-US" dirty="0"/>
              <a:t>Direct: </a:t>
            </a:r>
            <a:r>
              <a:rPr lang="en-US" b="0" i="0" dirty="0">
                <a:effectLst/>
              </a:rPr>
              <a:t>(305) 400-7515</a:t>
            </a:r>
            <a:endParaRPr lang="en-US" dirty="0"/>
          </a:p>
        </p:txBody>
      </p:sp>
    </p:spTree>
    <p:extLst>
      <p:ext uri="{BB962C8B-B14F-4D97-AF65-F5344CB8AC3E}">
        <p14:creationId xmlns:p14="http://schemas.microsoft.com/office/powerpoint/2010/main" val="327985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5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EE856680-8FFE-9628-A0EB-ACAD16E9D28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1000" b="0" i="0" u="none" strike="noStrike" kern="1200" cap="none" spc="0" normalizeH="0" baseline="0" noProof="0" smtClean="0">
                <a:ln>
                  <a:noFill/>
                </a:ln>
                <a:solidFill>
                  <a:srgbClr val="00263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000" b="0" i="0" u="none" strike="noStrike" kern="1200" cap="none" spc="0" normalizeH="0" baseline="0" noProof="0" dirty="0">
              <a:ln>
                <a:noFill/>
              </a:ln>
              <a:solidFill>
                <a:srgbClr val="00263A"/>
              </a:solidFill>
              <a:effectLst/>
              <a:uLnTx/>
              <a:uFillTx/>
              <a:latin typeface="Calibri" panose="020F0502020204030204"/>
              <a:ea typeface="+mn-ea"/>
              <a:cs typeface="+mn-cs"/>
            </a:endParaRPr>
          </a:p>
        </p:txBody>
      </p:sp>
      <p:sp>
        <p:nvSpPr>
          <p:cNvPr id="3" name="Title 2" descr="" title="">
            <a:extLst>
              <a:ext uri="{FF2B5EF4-FFF2-40B4-BE49-F238E27FC236}">
                <a16:creationId xmlns:a16="http://schemas.microsoft.com/office/drawing/2014/main" id="{BBE2F2B5-BDC9-76FB-4283-5696E8CD14B2}"/>
              </a:ext>
            </a:extLst>
          </p:cNvPr>
          <p:cNvSpPr>
            <a:spLocks noGrp="1"/>
          </p:cNvSpPr>
          <p:nvPr>
            <p:ph type="title"/>
          </p:nvPr>
        </p:nvSpPr>
        <p:spPr/>
        <p:txBody>
          <a:bodyPr/>
          <a:lstStyle/>
          <a:p>
            <a:r>
              <a:rPr lang="en-US" dirty="0"/>
              <a:t>Quiz</a:t>
            </a:r>
          </a:p>
        </p:txBody>
      </p:sp>
      <p:sp>
        <p:nvSpPr>
          <p:cNvPr id="4" name="Content Placeholder 3" descr="" title="">
            <a:extLst>
              <a:ext uri="{FF2B5EF4-FFF2-40B4-BE49-F238E27FC236}">
                <a16:creationId xmlns:a16="http://schemas.microsoft.com/office/drawing/2014/main" id="{E7E6487B-EF3C-9F8D-EE1E-2A09525C20D2}"/>
              </a:ext>
            </a:extLst>
          </p:cNvPr>
          <p:cNvSpPr>
            <a:spLocks noGrp="1"/>
          </p:cNvSpPr>
          <p:nvPr>
            <p:ph sz="quarter" idx="11"/>
          </p:nvPr>
        </p:nvSpPr>
        <p:spPr>
          <a:xfrm>
            <a:off x="277812" y="1498862"/>
            <a:ext cx="11631169" cy="4810498"/>
          </a:xfrm>
        </p:spPr>
        <p:txBody>
          <a:bodyPr/>
          <a:lstStyle/>
          <a:p>
            <a:pPr marL="0" indent="0" algn="just">
              <a:lnSpc>
                <a:spcPct val="100000"/>
              </a:lnSpc>
              <a:buNone/>
            </a:pPr>
            <a:r>
              <a:rPr lang="en-US" altLang="en-US" sz="2400" dirty="0"/>
              <a:t>A staffing firm hires X and sends X to perform a long-term accounting project for a client.  X’s contract with the staffing firm states that she is an IC; that she retains the right to work for others, but X spends substantially all of her work time performing services for the client, on the client’s premises. The client supervises X, sets her work schedule, provides the necessary equipment and supplies, and specifies how the work is to be accomplished.  X reports the number of hours she has worked to the staffing firm. The firm pays her and bills the client for the time worked. The staffing firm reviews X’s work based on reports by the client and has the right to terminate her if she is failing to perform the requested services. The staffing firm will replace her with another worker if her work is unacceptable to the client.</a:t>
            </a:r>
          </a:p>
          <a:p>
            <a:pPr marL="0" indent="0">
              <a:lnSpc>
                <a:spcPct val="100000"/>
              </a:lnSpc>
              <a:buNone/>
            </a:pPr>
            <a:endParaRPr lang="en-US" altLang="en-US" sz="2400" dirty="0"/>
          </a:p>
          <a:p>
            <a:pPr marL="0" indent="0">
              <a:lnSpc>
                <a:spcPct val="100000"/>
              </a:lnSpc>
              <a:buNone/>
            </a:pPr>
            <a:r>
              <a:rPr lang="en-US" altLang="en-US" sz="2400" b="1" dirty="0"/>
              <a:t>Per EEOC: </a:t>
            </a:r>
            <a:r>
              <a:rPr lang="en-US" altLang="en-US" sz="2400" dirty="0"/>
              <a:t>The Staffing Firm and Client are Joint Employers of X.</a:t>
            </a:r>
            <a:endParaRPr lang="en-US" sz="2400" dirty="0"/>
          </a:p>
          <a:p>
            <a:endParaRPr lang="en-US" sz="2400" dirty="0"/>
          </a:p>
        </p:txBody>
      </p:sp>
    </p:spTree>
    <p:extLst>
      <p:ext uri="{BB962C8B-B14F-4D97-AF65-F5344CB8AC3E}">
        <p14:creationId xmlns:p14="http://schemas.microsoft.com/office/powerpoint/2010/main" val="181743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59.xml><?xml version="1.0" encoding="utf-8"?>
<p:sld xmlns:p14="http://schemas.microsoft.com/office/powerpoint/2010/main" xmlns:mc="http://schemas.openxmlformats.org/markup-compatibility/2006"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1" descr="" title=""/>
          <p:cNvSpPr>
            <a:spLocks noGrp="1"/>
          </p:cNvSpPr>
          <p:nvPr>
            <p:ph type="sldNum" sz="quarter" idx="10"/>
          </p:nvPr>
        </p:nvSpPr>
        <p:spPr/>
        <p:txBody>
          <a:bodyPr/>
          <a:lstStyle/>
          <a:p>
            <a:pPr algn="r">
              <a:defRPr/>
            </a:pPr>
            <a:fld id="{043F064A-85E8-44DE-B944-173DA33CB57B}" type="slidenum">
              <a:rPr lang="en-US" smtClean="0">
                <a:solidFill>
                  <a:srgbClr val="FFFFFF"/>
                </a:solidFill>
              </a:rPr>
              <a:pPr algn="r">
                <a:defRPr/>
              </a:pPr>
              <a:t>59</a:t>
            </a:fld>
            <a:endParaRPr lang="en-US" dirty="0">
              <a:solidFill>
                <a:srgbClr val="FFFFFF"/>
              </a:solidFill>
            </a:endParaRPr>
          </a:p>
        </p:txBody>
      </p:sp>
      <p:sp>
        <p:nvSpPr>
          <p:cNvPr id="94210" name="Rectangle 2" descr="" title=""/>
          <p:cNvSpPr>
            <a:spLocks noGrp="1" noChangeArrowheads="1"/>
          </p:cNvSpPr>
          <p:nvPr>
            <p:ph type="title"/>
          </p:nvPr>
        </p:nvSpPr>
        <p:spPr/>
        <p:txBody>
          <a:bodyPr/>
          <a:lstStyle/>
          <a:p>
            <a:pPr eaLnBrk="1" hangingPunct="1"/>
            <a:r>
              <a:rPr lang="en-US" altLang="en-US" dirty="0"/>
              <a:t>IC or Employee?</a:t>
            </a:r>
          </a:p>
        </p:txBody>
      </p:sp>
      <p:sp>
        <p:nvSpPr>
          <p:cNvPr id="94211" name="Rectangle 3" descr="" title=""/>
          <p:cNvSpPr>
            <a:spLocks noGrp="1" noChangeArrowheads="1"/>
          </p:cNvSpPr>
          <p:nvPr>
            <p:ph sz="quarter" idx="11"/>
          </p:nvPr>
        </p:nvSpPr>
        <p:spPr/>
        <p:txBody>
          <a:bodyPr/>
          <a:lstStyle/>
          <a:p>
            <a:pPr eaLnBrk="1" hangingPunct="1"/>
            <a:r>
              <a:rPr lang="en-US" altLang="en-US" dirty="0"/>
              <a:t>Engineering company enters into a contract with the retiring VP of Consulting Services to perform engineering consulting as an independent contractor</a:t>
            </a:r>
          </a:p>
          <a:p>
            <a:pPr lvl="1" eaLnBrk="1" hangingPunct="1"/>
            <a:r>
              <a:rPr lang="en-US" altLang="en-US" sz="3200" dirty="0"/>
              <a:t>The VP will continue to work out of her current office</a:t>
            </a:r>
          </a:p>
          <a:p>
            <a:pPr lvl="1" eaLnBrk="1" hangingPunct="1"/>
            <a:r>
              <a:rPr lang="en-US" altLang="en-US" sz="3200" dirty="0"/>
              <a:t>The contract prohibits the VP from performing engineering consulting work for any of the company’s competitors</a:t>
            </a:r>
          </a:p>
          <a:p>
            <a:pPr lvl="1" eaLnBrk="1" hangingPunct="1"/>
            <a:r>
              <a:rPr lang="en-US" altLang="en-US" sz="3200" dirty="0"/>
              <a:t>The VP will perform all the work herself</a:t>
            </a:r>
          </a:p>
          <a:p>
            <a:pPr lvl="1" eaLnBrk="1" hangingPunct="1"/>
            <a:r>
              <a:rPr lang="en-US" altLang="en-US" sz="3200" dirty="0"/>
              <a:t>The VP will be paid based on hours worked</a:t>
            </a:r>
          </a:p>
        </p:txBody>
      </p:sp>
    </p:spTree>
    <p:extLst>
      <p:ext uri="{BB962C8B-B14F-4D97-AF65-F5344CB8AC3E}">
        <p14:creationId xmlns:p14="http://schemas.microsoft.com/office/powerpoint/2010/main" val="361255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6.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571" descr="" title=""/>
        <p:cNvGrpSpPr/>
        <p:nvPr/>
      </p:nvGrpSpPr>
      <p:grpSpPr>
        <a:xfrm>
          <a:off x="0" y="0"/>
          <a:ext cx="0" cy="0"/>
          <a:chOff x="0" y="0"/>
          <a:chExt cx="0" cy="0"/>
        </a:xfrm>
      </p:grpSpPr>
      <p:sp>
        <p:nvSpPr>
          <p:cNvPr id="572" name="Google Shape;572;p74" descr="" title=""/>
          <p:cNvSpPr txBox="1">
            <a:spLocks noGrp="1"/>
          </p:cNvSpPr>
          <p:nvPr>
            <p:ph type="title"/>
          </p:nvPr>
        </p:nvSpPr>
        <p:spPr>
          <a:xfrm>
            <a:off x="277809" y="127323"/>
            <a:ext cx="11631200" cy="1161200"/>
          </a:xfrm>
          <a:prstGeom prst="rect">
            <a:avLst/>
          </a:prstGeom>
          <a:noFill/>
          <a:ln>
            <a:noFill/>
          </a:ln>
        </p:spPr>
        <p:txBody>
          <a:bodyPr spcFirstLastPara="1" wrap="square" lIns="91433" tIns="45700" rIns="91433" bIns="45700" anchor="ctr" anchorCtr="0">
            <a:noAutofit/>
          </a:bodyPr>
          <a:lstStyle/>
          <a:p>
            <a:pPr>
              <a:buSzPts val="2100"/>
            </a:pPr>
            <a:r>
              <a:rPr lang="en"/>
              <a:t>Sign Up for a Demo</a:t>
            </a:r>
            <a:endParaRPr/>
          </a:p>
        </p:txBody>
      </p:sp>
      <p:sp>
        <p:nvSpPr>
          <p:cNvPr id="573" name="Google Shape;573;p74" descr="" title=""/>
          <p:cNvSpPr txBox="1">
            <a:spLocks noGrp="1"/>
          </p:cNvSpPr>
          <p:nvPr>
            <p:ph type="body" idx="1"/>
          </p:nvPr>
        </p:nvSpPr>
        <p:spPr>
          <a:xfrm>
            <a:off x="277813" y="1737360"/>
            <a:ext cx="5696800" cy="4572000"/>
          </a:xfrm>
          <a:prstGeom prst="rect">
            <a:avLst/>
          </a:prstGeom>
          <a:noFill/>
          <a:ln>
            <a:noFill/>
          </a:ln>
        </p:spPr>
        <p:txBody>
          <a:bodyPr spcFirstLastPara="1" wrap="square" lIns="91433" tIns="45700" rIns="91433" bIns="45700" anchor="t" anchorCtr="0">
            <a:noAutofit/>
          </a:bodyPr>
          <a:lstStyle/>
          <a:p>
            <a:pPr marL="0" indent="0">
              <a:spcBef>
                <a:spcPts val="0"/>
              </a:spcBef>
              <a:buClr>
                <a:srgbClr val="000000"/>
              </a:buClr>
              <a:buSzPts val="1500"/>
              <a:buNone/>
            </a:pPr>
            <a:r>
              <a:rPr lang="en" sz="2667" b="1"/>
              <a:t>Three ways to sign up for a demo: </a:t>
            </a:r>
            <a:endParaRPr/>
          </a:p>
          <a:p>
            <a:pPr marL="355591" indent="-355591">
              <a:spcBef>
                <a:spcPts val="533"/>
              </a:spcBef>
              <a:buSzPts val="2000"/>
              <a:buFont typeface="Arial"/>
              <a:buAutoNum type="arabicPeriod"/>
            </a:pPr>
            <a:r>
              <a:rPr lang="en" sz="2667"/>
              <a:t>Reply “Yes” to the on-screen poll</a:t>
            </a:r>
            <a:endParaRPr/>
          </a:p>
          <a:p>
            <a:pPr marL="355591" indent="-355591">
              <a:spcBef>
                <a:spcPts val="1067"/>
              </a:spcBef>
              <a:buSzPts val="2000"/>
              <a:buFont typeface="Arial"/>
              <a:buAutoNum type="arabicPeriod"/>
            </a:pPr>
            <a:r>
              <a:rPr lang="en" sz="2667"/>
              <a:t>Visit our website: Compliancehr.com</a:t>
            </a:r>
            <a:endParaRPr sz="2667"/>
          </a:p>
          <a:p>
            <a:pPr marL="355591" indent="-355591">
              <a:spcBef>
                <a:spcPts val="1067"/>
              </a:spcBef>
              <a:buSzPts val="2000"/>
              <a:buFont typeface="Arial"/>
              <a:buAutoNum type="arabicPeriod"/>
            </a:pPr>
            <a:r>
              <a:rPr lang="en" sz="2667"/>
              <a:t>Email our team at demo@compliancehr.com</a:t>
            </a:r>
            <a:endParaRPr/>
          </a:p>
          <a:p>
            <a:pPr marL="0" indent="0">
              <a:spcBef>
                <a:spcPts val="2267"/>
              </a:spcBef>
              <a:buClr>
                <a:srgbClr val="000000"/>
              </a:buClr>
              <a:buSzPts val="1500"/>
              <a:buNone/>
            </a:pPr>
            <a:r>
              <a:rPr lang="en" sz="2667" b="1"/>
              <a:t>Benefits of a custom demo:</a:t>
            </a:r>
            <a:endParaRPr/>
          </a:p>
          <a:p>
            <a:pPr marL="338658" indent="-338658">
              <a:spcBef>
                <a:spcPts val="533"/>
              </a:spcBef>
              <a:buSzPts val="2000"/>
            </a:pPr>
            <a:r>
              <a:rPr lang="en" sz="2667"/>
              <a:t>Discuss your organization’s requirements/challenges</a:t>
            </a:r>
            <a:endParaRPr/>
          </a:p>
          <a:p>
            <a:pPr marL="338658" indent="-338658">
              <a:spcBef>
                <a:spcPts val="1067"/>
              </a:spcBef>
              <a:buSzPts val="2000"/>
            </a:pPr>
            <a:r>
              <a:rPr lang="en" sz="2667"/>
              <a:t>Review Navigator Suite Solutions</a:t>
            </a:r>
            <a:endParaRPr/>
          </a:p>
          <a:p>
            <a:pPr marL="338658" indent="-338658">
              <a:spcBef>
                <a:spcPts val="1067"/>
              </a:spcBef>
              <a:buSzPts val="2000"/>
            </a:pPr>
            <a:r>
              <a:rPr lang="en" sz="2667"/>
              <a:t>Share compliance methodologies </a:t>
            </a:r>
            <a:endParaRPr/>
          </a:p>
        </p:txBody>
      </p:sp>
      <p:pic>
        <p:nvPicPr>
          <p:cNvPr id="574" name="Google Shape;574;p74" descr="" title=""/>
          <p:cNvPicPr preferRelativeResize="0"/>
          <p:nvPr/>
        </p:nvPicPr>
        <p:blipFill rotWithShape="1">
          <a:blip r:embed="rId3">
            <a:alphaModFix/>
          </a:blip>
          <a:srcRect l="10426" t="37072" r="58475" b="49593"/>
          <a:stretch/>
        </p:blipFill>
        <p:spPr>
          <a:xfrm>
            <a:off x="6398852" y="1941908"/>
            <a:ext cx="5118317" cy="1234501"/>
          </a:xfrm>
          <a:prstGeom prst="rect">
            <a:avLst/>
          </a:prstGeom>
          <a:solidFill>
            <a:srgbClr val="ECECEC"/>
          </a:solidFill>
          <a:ln w="66675" cap="sq" cmpd="sng">
            <a:solidFill>
              <a:srgbClr val="FFFFFF"/>
            </a:solidFill>
            <a:prstDash val="solid"/>
            <a:miter lim="800000"/>
            <a:headEnd type="none" w="sm" len="sm"/>
            <a:tailEnd type="none" w="sm" len="sm"/>
          </a:ln>
          <a:effectLst>
            <a:outerShdw blurRad="41250" dist="13500" dir="5400000" algn="tl" rotWithShape="0">
              <a:srgbClr val="000000">
                <a:alpha val="40000"/>
              </a:srgbClr>
            </a:outerShdw>
          </a:effectLst>
        </p:spPr>
      </p:pic>
      <p:pic>
        <p:nvPicPr>
          <p:cNvPr id="575" name="Google Shape;575;p74" descr="" title=""/>
          <p:cNvPicPr preferRelativeResize="0"/>
          <p:nvPr/>
        </p:nvPicPr>
        <p:blipFill rotWithShape="1">
          <a:blip r:embed="rId4">
            <a:alphaModFix/>
          </a:blip>
          <a:srcRect l="68414" t="65854" r="12375" b="7641"/>
          <a:stretch/>
        </p:blipFill>
        <p:spPr>
          <a:xfrm>
            <a:off x="6398848" y="3681588"/>
            <a:ext cx="2986157" cy="2317496"/>
          </a:xfrm>
          <a:prstGeom prst="rect">
            <a:avLst/>
          </a:prstGeom>
          <a:solidFill>
            <a:srgbClr val="ECECEC"/>
          </a:solidFill>
          <a:ln w="66675" cap="sq" cmpd="sng">
            <a:solidFill>
              <a:srgbClr val="FFFFFF"/>
            </a:solidFill>
            <a:prstDash val="solid"/>
            <a:miter lim="800000"/>
            <a:headEnd type="none" w="sm" len="sm"/>
            <a:tailEnd type="none" w="sm" len="sm"/>
          </a:ln>
          <a:effectLst>
            <a:outerShdw blurRad="41250" dist="13500" dir="54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60.xml><?xml version="1.0" encoding="utf-8"?>
<p:sld xmlns:p14="http://schemas.microsoft.com/office/powerpoint/2010/main" xmlns:mc="http://schemas.openxmlformats.org/markup-compatibility/2006"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1" descr="" title=""/>
          <p:cNvSpPr>
            <a:spLocks noGrp="1"/>
          </p:cNvSpPr>
          <p:nvPr>
            <p:ph type="sldNum" sz="quarter" idx="10"/>
          </p:nvPr>
        </p:nvSpPr>
        <p:spPr/>
        <p:txBody>
          <a:bodyPr/>
          <a:lstStyle/>
          <a:p>
            <a:pPr algn="r">
              <a:defRPr/>
            </a:pPr>
            <a:fld id="{043F064A-85E8-44DE-B944-173DA33CB57B}" type="slidenum">
              <a:rPr lang="en-US" smtClean="0">
                <a:solidFill>
                  <a:srgbClr val="FFFFFF"/>
                </a:solidFill>
              </a:rPr>
              <a:pPr algn="r">
                <a:defRPr/>
              </a:pPr>
              <a:t>60</a:t>
            </a:fld>
            <a:endParaRPr lang="en-US" dirty="0">
              <a:solidFill>
                <a:srgbClr val="FFFFFF"/>
              </a:solidFill>
            </a:endParaRPr>
          </a:p>
        </p:txBody>
      </p:sp>
      <p:sp>
        <p:nvSpPr>
          <p:cNvPr id="95234" name="Rectangle 2" descr="" title=""/>
          <p:cNvSpPr>
            <a:spLocks noGrp="1" noChangeArrowheads="1"/>
          </p:cNvSpPr>
          <p:nvPr>
            <p:ph type="title"/>
          </p:nvPr>
        </p:nvSpPr>
        <p:spPr/>
        <p:txBody>
          <a:bodyPr/>
          <a:lstStyle/>
          <a:p>
            <a:r>
              <a:rPr lang="en-US" altLang="en-US" dirty="0"/>
              <a:t>IC or Employee?</a:t>
            </a:r>
          </a:p>
        </p:txBody>
      </p:sp>
      <p:sp>
        <p:nvSpPr>
          <p:cNvPr id="95235" name="Rectangle 3" descr="" title=""/>
          <p:cNvSpPr>
            <a:spLocks noGrp="1" noChangeArrowheads="1"/>
          </p:cNvSpPr>
          <p:nvPr>
            <p:ph sz="quarter" idx="11"/>
          </p:nvPr>
        </p:nvSpPr>
        <p:spPr/>
        <p:txBody>
          <a:bodyPr/>
          <a:lstStyle/>
          <a:p>
            <a:pPr>
              <a:lnSpc>
                <a:spcPct val="100000"/>
              </a:lnSpc>
              <a:spcBef>
                <a:spcPts val="600"/>
              </a:spcBef>
              <a:spcAft>
                <a:spcPts val="600"/>
              </a:spcAft>
            </a:pPr>
            <a:r>
              <a:rPr lang="en-US" altLang="en-US" sz="2800" dirty="0"/>
              <a:t>Food Manufacturer enters a contract with Jane Jones to assist in implementing a new SAP distribution software system</a:t>
            </a:r>
          </a:p>
          <a:p>
            <a:pPr lvl="1">
              <a:lnSpc>
                <a:spcPct val="100000"/>
              </a:lnSpc>
              <a:spcBef>
                <a:spcPts val="600"/>
              </a:spcBef>
              <a:spcAft>
                <a:spcPts val="600"/>
              </a:spcAft>
            </a:pPr>
            <a:r>
              <a:rPr lang="en-US" altLang="en-US" sz="2800" dirty="0"/>
              <a:t>The project will take 18 months.  During that time, Jane will be working exclusively on this project</a:t>
            </a:r>
          </a:p>
          <a:p>
            <a:pPr lvl="1">
              <a:lnSpc>
                <a:spcPct val="100000"/>
              </a:lnSpc>
              <a:spcBef>
                <a:spcPts val="600"/>
              </a:spcBef>
            </a:pPr>
            <a:r>
              <a:rPr lang="en-US" altLang="en-US" sz="2800"/>
              <a:t>Jane is </a:t>
            </a:r>
            <a:r>
              <a:rPr lang="en-US" altLang="en-US" sz="2800" dirty="0"/>
              <a:t>a </a:t>
            </a:r>
            <a:r>
              <a:rPr lang="en-US" altLang="en-US" sz="2800"/>
              <a:t>recognized expert, </a:t>
            </a:r>
            <a:r>
              <a:rPr lang="en-US" altLang="en-US" sz="2800" dirty="0"/>
              <a:t>has assisted many companies </a:t>
            </a:r>
            <a:r>
              <a:rPr lang="en-US" altLang="en-US" sz="2800"/>
              <a:t>implement SAP</a:t>
            </a:r>
            <a:endParaRPr lang="en-US" altLang="en-US" sz="2800" dirty="0"/>
          </a:p>
          <a:p>
            <a:pPr lvl="1">
              <a:lnSpc>
                <a:spcPct val="100000"/>
              </a:lnSpc>
              <a:spcBef>
                <a:spcPts val="600"/>
              </a:spcBef>
              <a:spcAft>
                <a:spcPts val="600"/>
              </a:spcAft>
            </a:pPr>
            <a:r>
              <a:rPr lang="en-US" altLang="en-US" sz="2800" dirty="0"/>
              <a:t>All work will be performed at the HQ of the Company</a:t>
            </a:r>
          </a:p>
          <a:p>
            <a:pPr lvl="1">
              <a:lnSpc>
                <a:spcPct val="100000"/>
              </a:lnSpc>
              <a:spcBef>
                <a:spcPts val="600"/>
              </a:spcBef>
              <a:spcAft>
                <a:spcPts val="600"/>
              </a:spcAft>
            </a:pPr>
            <a:r>
              <a:rPr lang="en-US" altLang="en-US" sz="2800" dirty="0"/>
              <a:t>Jane will be paid a fee of $500,000 in 12 equal monthly installments for the project, with bonuses available if the work is completed on time and on budget</a:t>
            </a:r>
          </a:p>
        </p:txBody>
      </p:sp>
    </p:spTree>
    <p:extLst>
      <p:ext uri="{BB962C8B-B14F-4D97-AF65-F5344CB8AC3E}">
        <p14:creationId xmlns:p14="http://schemas.microsoft.com/office/powerpoint/2010/main" val="333283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slides/slide7.xml><?xml version="1.0" encoding="utf-8"?>
<p:sld xmlns:a16="http://schemas.microsoft.com/office/drawing/2014/main" xmlns:p14="http://schemas.microsoft.com/office/powerpoint/2010/main" xmlns:mc="http://schemas.openxmlformats.org/markup-compatibility/2006" xmlns:asvg="http://schemas.microsoft.com/office/drawing/2016/SVG/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D00B110A-E6A4-C0FB-0201-5E7E9158FD93}"/>
              </a:ext>
            </a:extLst>
          </p:cNvPr>
          <p:cNvSpPr>
            <a:spLocks noGrp="1"/>
          </p:cNvSpPr>
          <p:nvPr>
            <p:ph type="sldNum" sz="quarter" idx="10"/>
          </p:nvPr>
        </p:nvSpPr>
        <p:spPr>
          <a:xfrm>
            <a:off x="9067800" y="6553201"/>
            <a:ext cx="2844800" cy="228600"/>
          </a:xfrm>
        </p:spPr>
        <p:txBody>
          <a:bodyPr anchor="ctr">
            <a:normAutofit/>
          </a:bodyPr>
          <a:lstStyle/>
          <a:p>
            <a:pPr>
              <a:lnSpc>
                <a:spcPct val="90000"/>
              </a:lnSpc>
              <a:spcAft>
                <a:spcPts val="600"/>
              </a:spcAft>
            </a:pPr>
            <a:fld id="{B73F69C2-009F-4240-9724-5B3BAC1E9E06}" type="slidenum">
              <a:rPr lang="en-US" smtClean="0"/>
              <a:pPr>
                <a:lnSpc>
                  <a:spcPct val="90000"/>
                </a:lnSpc>
                <a:spcAft>
                  <a:spcPts val="600"/>
                </a:spcAft>
              </a:pPr>
              <a:t>7</a:t>
            </a:fld>
            <a:endParaRPr lang="en-US" dirty="0"/>
          </a:p>
        </p:txBody>
      </p:sp>
      <p:sp>
        <p:nvSpPr>
          <p:cNvPr id="9" name="Title 2" descr="" title="">
            <a:extLst>
              <a:ext uri="{FF2B5EF4-FFF2-40B4-BE49-F238E27FC236}">
                <a16:creationId xmlns:a16="http://schemas.microsoft.com/office/drawing/2014/main" id="{A3896A0E-AE5B-1F8A-8330-38F8527276BF}"/>
              </a:ext>
            </a:extLst>
          </p:cNvPr>
          <p:cNvSpPr>
            <a:spLocks noGrp="1"/>
          </p:cNvSpPr>
          <p:nvPr>
            <p:ph type="title"/>
          </p:nvPr>
        </p:nvSpPr>
        <p:spPr>
          <a:xfrm>
            <a:off x="277810" y="127322"/>
            <a:ext cx="11631171" cy="1161211"/>
          </a:xfrm>
        </p:spPr>
        <p:txBody>
          <a:bodyPr/>
          <a:lstStyle/>
          <a:p>
            <a:r>
              <a:rPr lang="en-US" dirty="0"/>
              <a:t>Lots of Names / Lots of Tests</a:t>
            </a:r>
          </a:p>
        </p:txBody>
      </p:sp>
      <p:sp>
        <p:nvSpPr>
          <p:cNvPr id="11" name="Content Placeholder 3" descr="" title="">
            <a:extLst>
              <a:ext uri="{FF2B5EF4-FFF2-40B4-BE49-F238E27FC236}">
                <a16:creationId xmlns:a16="http://schemas.microsoft.com/office/drawing/2014/main" id="{64850B8E-5977-0380-4DC5-FB43E11416A8}"/>
              </a:ext>
            </a:extLst>
          </p:cNvPr>
          <p:cNvSpPr>
            <a:spLocks noGrp="1"/>
          </p:cNvSpPr>
          <p:nvPr>
            <p:ph sz="quarter" idx="11"/>
          </p:nvPr>
        </p:nvSpPr>
        <p:spPr>
          <a:xfrm>
            <a:off x="277813" y="1737360"/>
            <a:ext cx="5696712" cy="4572000"/>
          </a:xfrm>
        </p:spPr>
        <p:txBody>
          <a:bodyPr/>
          <a:lstStyle/>
          <a:p>
            <a:pPr marL="0" indent="0">
              <a:buNone/>
            </a:pPr>
            <a:r>
              <a:rPr lang="en-US" sz="3600" b="1" i="1" dirty="0"/>
              <a:t>The labels:</a:t>
            </a:r>
          </a:p>
          <a:p>
            <a:r>
              <a:rPr lang="en-US" dirty="0"/>
              <a:t>Employee</a:t>
            </a:r>
          </a:p>
          <a:p>
            <a:pPr lvl="1"/>
            <a:r>
              <a:rPr lang="en-US" dirty="0"/>
              <a:t>Full-time, part-time, hourly, temporary, seasonal</a:t>
            </a:r>
          </a:p>
          <a:p>
            <a:r>
              <a:rPr lang="en-US" dirty="0"/>
              <a:t>Contingent Worker</a:t>
            </a:r>
          </a:p>
          <a:p>
            <a:r>
              <a:rPr lang="en-US" dirty="0"/>
              <a:t>Consultant / Contractor</a:t>
            </a:r>
          </a:p>
          <a:p>
            <a:r>
              <a:rPr lang="en-US" dirty="0"/>
              <a:t>Independent Contractor</a:t>
            </a:r>
          </a:p>
        </p:txBody>
      </p:sp>
      <p:sp>
        <p:nvSpPr>
          <p:cNvPr id="13" name="Content Placeholder 4" descr="" title="">
            <a:extLst>
              <a:ext uri="{FF2B5EF4-FFF2-40B4-BE49-F238E27FC236}">
                <a16:creationId xmlns:a16="http://schemas.microsoft.com/office/drawing/2014/main" id="{9929CC31-B435-DA56-1B1E-88619E3A0FF2}"/>
              </a:ext>
            </a:extLst>
          </p:cNvPr>
          <p:cNvSpPr>
            <a:spLocks noGrp="1"/>
          </p:cNvSpPr>
          <p:nvPr>
            <p:ph sz="quarter" idx="12"/>
          </p:nvPr>
        </p:nvSpPr>
        <p:spPr>
          <a:xfrm>
            <a:off x="6227064" y="1734152"/>
            <a:ext cx="5696712" cy="4572000"/>
          </a:xfrm>
        </p:spPr>
        <p:txBody>
          <a:bodyPr/>
          <a:lstStyle/>
          <a:p>
            <a:pPr marL="0" indent="0">
              <a:buNone/>
            </a:pPr>
            <a:r>
              <a:rPr lang="en-US" sz="3600" b="1" i="1" dirty="0"/>
              <a:t>The tests</a:t>
            </a:r>
            <a:r>
              <a:rPr lang="en-US" sz="3600" dirty="0"/>
              <a:t>:</a:t>
            </a:r>
          </a:p>
          <a:p>
            <a:r>
              <a:rPr lang="en-US" dirty="0"/>
              <a:t>The common-law rules or common-law control test</a:t>
            </a:r>
          </a:p>
          <a:p>
            <a:r>
              <a:rPr lang="en-US" dirty="0"/>
              <a:t>The economic realities test</a:t>
            </a:r>
          </a:p>
          <a:p>
            <a:r>
              <a:rPr lang="en-US" dirty="0"/>
              <a:t>The hybrid test; and</a:t>
            </a:r>
          </a:p>
          <a:p>
            <a:r>
              <a:rPr lang="en-US" dirty="0"/>
              <a:t>The ABC test</a:t>
            </a:r>
          </a:p>
          <a:p>
            <a:endParaRPr lang="en-US" dirty="0"/>
          </a:p>
        </p:txBody>
      </p:sp>
    </p:spTree>
    <p:extLst>
      <p:ext uri="{BB962C8B-B14F-4D97-AF65-F5344CB8AC3E}">
        <p14:creationId xmlns:p14="http://schemas.microsoft.com/office/powerpoint/2010/main" val="170427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16="http://schemas.microsoft.com/office/drawing/2014/main">
      <p:transition spd="med">
        <p:fade/>
      </p:transition>
    </mc:Fallback>
  </mc:AlternateContent>
</p:sld>
</file>

<file path=ppt/slides/slide8.xml><?xml version="1.0" encoding="utf-8"?>
<p:sld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52214044-6DFC-724C-0B4D-20BA164F42C2}"/>
              </a:ext>
            </a:extLst>
          </p:cNvPr>
          <p:cNvSpPr>
            <a:spLocks noGrp="1"/>
          </p:cNvSpPr>
          <p:nvPr>
            <p:ph type="sldNum" sz="quarter" idx="10"/>
          </p:nvPr>
        </p:nvSpPr>
        <p:spPr>
          <a:xfrm>
            <a:off x="9067800" y="6553201"/>
            <a:ext cx="2844800" cy="228600"/>
          </a:xfrm>
        </p:spPr>
        <p:txBody>
          <a:bodyPr anchor="ctr">
            <a:normAutofit/>
          </a:bodyPr>
          <a:lstStyle/>
          <a:p>
            <a:pPr>
              <a:lnSpc>
                <a:spcPct val="90000"/>
              </a:lnSpc>
              <a:spcAft>
                <a:spcPts val="600"/>
              </a:spcAft>
            </a:pPr>
            <a:fld id="{B73F69C2-009F-4240-9724-5B3BAC1E9E06}" type="slidenum">
              <a:rPr lang="en-US" smtClean="0"/>
              <a:pPr>
                <a:lnSpc>
                  <a:spcPct val="90000"/>
                </a:lnSpc>
                <a:spcAft>
                  <a:spcPts val="600"/>
                </a:spcAft>
              </a:pPr>
              <a:t>8</a:t>
            </a:fld>
            <a:endParaRPr lang="en-US"/>
          </a:p>
        </p:txBody>
      </p:sp>
      <p:sp>
        <p:nvSpPr>
          <p:cNvPr id="3" name="Title 2" descr="" title="">
            <a:extLst>
              <a:ext uri="{FF2B5EF4-FFF2-40B4-BE49-F238E27FC236}">
                <a16:creationId xmlns:a16="http://schemas.microsoft.com/office/drawing/2014/main" id="{D6782A02-09C8-E597-0E16-63C92A7375F3}"/>
              </a:ext>
            </a:extLst>
          </p:cNvPr>
          <p:cNvSpPr>
            <a:spLocks noGrp="1"/>
          </p:cNvSpPr>
          <p:nvPr>
            <p:ph type="title"/>
          </p:nvPr>
        </p:nvSpPr>
        <p:spPr>
          <a:xfrm>
            <a:off x="277810" y="127322"/>
            <a:ext cx="11631171" cy="1161211"/>
          </a:xfrm>
        </p:spPr>
        <p:txBody>
          <a:bodyPr anchor="ctr">
            <a:normAutofit/>
          </a:bodyPr>
          <a:lstStyle/>
          <a:p>
            <a:r>
              <a:rPr lang="en-US" dirty="0"/>
              <a:t>If You Remember One Thing From Today…</a:t>
            </a:r>
          </a:p>
        </p:txBody>
      </p:sp>
      <p:pic>
        <p:nvPicPr>
          <p:cNvPr id="6" name="Content Placeholder 5" descr="" title="">
            <a:extLst>
              <a:ext uri="{FF2B5EF4-FFF2-40B4-BE49-F238E27FC236}">
                <a16:creationId xmlns:a16="http://schemas.microsoft.com/office/drawing/2014/main" id="{8037BC3B-8005-50A4-3B9A-102E00CB4F2A}"/>
              </a:ext>
            </a:extLst>
          </p:cNvPr>
          <p:cNvPicPr>
            <a:picLocks noGrp="1" noChangeAspect="1"/>
          </p:cNvPicPr>
          <p:nvPr>
            <p:ph sz="quarter" idx="11"/>
          </p:nvPr>
        </p:nvPicPr>
        <p:blipFill>
          <a:blip r:embed="rId3">
            <a:extLst>
              <a:ext uri="{96DAC541-7B7A-43D3-8B79-37D633B846F1}">
                <asvg:svgBlip xmlns:asvg="http://schemas.microsoft.com/office/drawing/2016/SVG/main" r:embed="rId4"/>
              </a:ext>
            </a:extLst>
          </a:blip>
          <a:stretch>
            <a:fillRect/>
          </a:stretch>
        </p:blipFill>
        <p:spPr>
          <a:xfrm>
            <a:off x="3807397" y="1522871"/>
            <a:ext cx="4572000" cy="4572000"/>
          </a:xfrm>
        </p:spPr>
      </p:pic>
    </p:spTree>
    <p:extLst>
      <p:ext uri="{BB962C8B-B14F-4D97-AF65-F5344CB8AC3E}">
        <p14:creationId xmlns:p14="http://schemas.microsoft.com/office/powerpoint/2010/main" val="35666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p:transition spd="med">
        <p:fade/>
      </p:transition>
    </mc:Fallback>
  </mc:AlternateContent>
</p:sld>
</file>

<file path=ppt/slides/slide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8C9C1263-4A20-10BE-722E-6931C866FFB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F69C2-009F-4240-9724-5B3BAC1E9E06}" type="slidenum">
              <a:rPr kumimoji="0" lang="en-US" sz="1000" b="0" i="0" u="none" strike="noStrike" kern="1200" cap="none" spc="0" normalizeH="0" baseline="0" noProof="0" smtClean="0">
                <a:ln>
                  <a:noFill/>
                </a:ln>
                <a:solidFill>
                  <a:srgbClr val="00263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263A"/>
              </a:solidFill>
              <a:effectLst/>
              <a:uLnTx/>
              <a:uFillTx/>
              <a:latin typeface="Calibri" panose="020F0502020204030204"/>
              <a:ea typeface="+mn-ea"/>
              <a:cs typeface="+mn-cs"/>
            </a:endParaRPr>
          </a:p>
        </p:txBody>
      </p:sp>
      <p:sp>
        <p:nvSpPr>
          <p:cNvPr id="4" name="Title 3" descr="" title="">
            <a:extLst>
              <a:ext uri="{FF2B5EF4-FFF2-40B4-BE49-F238E27FC236}">
                <a16:creationId xmlns:a16="http://schemas.microsoft.com/office/drawing/2014/main" id="{56424B12-D21A-47F7-9199-70B48DA34691}"/>
              </a:ext>
            </a:extLst>
          </p:cNvPr>
          <p:cNvSpPr>
            <a:spLocks noGrp="1"/>
          </p:cNvSpPr>
          <p:nvPr>
            <p:ph type="title"/>
          </p:nvPr>
        </p:nvSpPr>
        <p:spPr/>
        <p:txBody>
          <a:bodyPr/>
          <a:lstStyle/>
          <a:p>
            <a:r>
              <a:rPr lang="en-US" dirty="0"/>
              <a:t>Who is an “Independent Contractor”</a:t>
            </a:r>
          </a:p>
        </p:txBody>
      </p:sp>
      <p:sp>
        <p:nvSpPr>
          <p:cNvPr id="5" name="Content Placeholder 4" descr="" title="">
            <a:extLst>
              <a:ext uri="{FF2B5EF4-FFF2-40B4-BE49-F238E27FC236}">
                <a16:creationId xmlns:a16="http://schemas.microsoft.com/office/drawing/2014/main" id="{6EDA6CB1-D724-9417-6C2D-D4BA6A9EAD8D}"/>
              </a:ext>
            </a:extLst>
          </p:cNvPr>
          <p:cNvSpPr>
            <a:spLocks noGrp="1"/>
          </p:cNvSpPr>
          <p:nvPr>
            <p:ph sz="quarter" idx="11"/>
          </p:nvPr>
        </p:nvSpPr>
        <p:spPr>
          <a:xfrm>
            <a:off x="277812" y="1555423"/>
            <a:ext cx="11634788" cy="4753937"/>
          </a:xfrm>
        </p:spPr>
        <p:txBody>
          <a:bodyPr/>
          <a:lstStyle/>
          <a:p>
            <a:r>
              <a:rPr lang="en-US" sz="2800" dirty="0"/>
              <a:t>Key Term is “</a:t>
            </a:r>
            <a:r>
              <a:rPr lang="en-US" sz="2800" u="sng" dirty="0"/>
              <a:t>Independent</a:t>
            </a:r>
            <a:r>
              <a:rPr lang="en-US" sz="2800" dirty="0"/>
              <a:t>”</a:t>
            </a:r>
          </a:p>
          <a:p>
            <a:pPr algn="just"/>
            <a:r>
              <a:rPr lang="en-US" altLang="en-US" sz="2800" dirty="0"/>
              <a:t>Independent contractors are separate businesses and not your employees, even if they consist of only one person.</a:t>
            </a:r>
          </a:p>
          <a:p>
            <a:r>
              <a:rPr lang="en-US" altLang="en-US" sz="2800" dirty="0"/>
              <a:t>Independent contractors are economically independent</a:t>
            </a:r>
          </a:p>
          <a:p>
            <a:pPr algn="just"/>
            <a:r>
              <a:rPr lang="en-US" sz="2800" dirty="0"/>
              <a:t>Contract language or the freelancer’s preference do not control the determination; the court will look at the </a:t>
            </a:r>
            <a:r>
              <a:rPr lang="en-US" sz="2800" i="1" dirty="0"/>
              <a:t>actual relationship </a:t>
            </a:r>
            <a:r>
              <a:rPr lang="en-US" sz="2800" dirty="0"/>
              <a:t>of the parties. </a:t>
            </a:r>
          </a:p>
          <a:p>
            <a:pPr algn="just">
              <a:spcAft>
                <a:spcPts val="1200"/>
              </a:spcAft>
            </a:pPr>
            <a:r>
              <a:rPr lang="en-US" sz="2800" dirty="0"/>
              <a:t>The more control exerted by the principal, the more likely the worker is an employee.</a:t>
            </a:r>
          </a:p>
          <a:p>
            <a:pPr>
              <a:spcAft>
                <a:spcPts val="1200"/>
              </a:spcAft>
            </a:pPr>
            <a:r>
              <a:rPr lang="en-US" sz="2800" b="1" dirty="0"/>
              <a:t>The default status is an employment relationship</a:t>
            </a:r>
            <a:r>
              <a:rPr lang="en-US" sz="2800" dirty="0"/>
              <a:t>.</a:t>
            </a:r>
          </a:p>
          <a:p>
            <a:endParaRPr lang="en-US" altLang="en-US" sz="2500" dirty="0"/>
          </a:p>
          <a:p>
            <a:endParaRPr lang="en-US" sz="2500" dirty="0"/>
          </a:p>
        </p:txBody>
      </p:sp>
    </p:spTree>
    <p:extLst>
      <p:ext uri="{BB962C8B-B14F-4D97-AF65-F5344CB8AC3E}">
        <p14:creationId xmlns:p14="http://schemas.microsoft.com/office/powerpoint/2010/main" val="220904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p:transition spd="med">
        <p:fade/>
      </p:transition>
    </mc:Fallback>
  </mc:AlternateContent>
</p:sld>
</file>

<file path=ppt/theme/theme1.xml><?xml version="1.0" encoding="utf-8"?>
<a:theme xmlns:a="http://schemas.openxmlformats.org/drawingml/2006/main" name="Title Slides">
  <a:themeElements>
    <a:clrScheme name="Brand 2023">
      <a:dk1>
        <a:srgbClr val="00263A"/>
      </a:dk1>
      <a:lt1>
        <a:sysClr val="window" lastClr="FFFFFF"/>
      </a:lt1>
      <a:dk2>
        <a:srgbClr val="6DBE4B"/>
      </a:dk2>
      <a:lt2>
        <a:srgbClr val="3CB4E4"/>
      </a:lt2>
      <a:accent1>
        <a:srgbClr val="1A428A"/>
      </a:accent1>
      <a:accent2>
        <a:srgbClr val="CFD2D3"/>
      </a:accent2>
      <a:accent3>
        <a:srgbClr val="FFFFFF"/>
      </a:accent3>
      <a:accent4>
        <a:srgbClr val="FFFFFF"/>
      </a:accent4>
      <a:accent5>
        <a:srgbClr val="FFFFFF"/>
      </a:accent5>
      <a:accent6>
        <a:srgbClr val="FC7C55"/>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Template_LR (1).pptx" id="{8389A80D-39F1-457B-AC98-445735C5017E}" vid="{57F2CBD0-D534-4EF2-B032-A59F7A2CD004}"/>
    </a:ext>
  </a:extLst>
</a:theme>
</file>

<file path=ppt/theme/theme2.xml><?xml version="1.0" encoding="utf-8"?>
<a:theme xmlns:a="http://schemas.openxmlformats.org/drawingml/2006/main" name="Title and Content Slides">
  <a:themeElements>
    <a:clrScheme name="Brand 2023">
      <a:dk1>
        <a:srgbClr val="00263A"/>
      </a:dk1>
      <a:lt1>
        <a:sysClr val="window" lastClr="FFFFFF"/>
      </a:lt1>
      <a:dk2>
        <a:srgbClr val="6DBE4B"/>
      </a:dk2>
      <a:lt2>
        <a:srgbClr val="3CB4E4"/>
      </a:lt2>
      <a:accent1>
        <a:srgbClr val="1A428A"/>
      </a:accent1>
      <a:accent2>
        <a:srgbClr val="CFD2D3"/>
      </a:accent2>
      <a:accent3>
        <a:srgbClr val="FFFFFF"/>
      </a:accent3>
      <a:accent4>
        <a:srgbClr val="FFFFFF"/>
      </a:accent4>
      <a:accent5>
        <a:srgbClr val="FFFFFF"/>
      </a:accent5>
      <a:accent6>
        <a:srgbClr val="FC7C55"/>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Template_LR (1).pptx" id="{8389A80D-39F1-457B-AC98-445735C5017E}" vid="{629C9DDE-B603-44DD-93E3-139A9B812F1F}"/>
    </a:ext>
  </a:extLst>
</a:theme>
</file>

<file path=ppt/theme/theme3.xml><?xml version="1.0" encoding="utf-8"?>
<a:theme xmlns:a="http://schemas.openxmlformats.org/drawingml/2006/main" name="Question and Thank You">
  <a:themeElements>
    <a:clrScheme name="Brand 2023">
      <a:dk1>
        <a:srgbClr val="00263A"/>
      </a:dk1>
      <a:lt1>
        <a:sysClr val="window" lastClr="FFFFFF"/>
      </a:lt1>
      <a:dk2>
        <a:srgbClr val="6DBE4B"/>
      </a:dk2>
      <a:lt2>
        <a:srgbClr val="3CB4E4"/>
      </a:lt2>
      <a:accent1>
        <a:srgbClr val="1A428A"/>
      </a:accent1>
      <a:accent2>
        <a:srgbClr val="CFD2D3"/>
      </a:accent2>
      <a:accent3>
        <a:srgbClr val="FFFFFF"/>
      </a:accent3>
      <a:accent4>
        <a:srgbClr val="FFFFFF"/>
      </a:accent4>
      <a:accent5>
        <a:srgbClr val="FFFFFF"/>
      </a:accent5>
      <a:accent6>
        <a:srgbClr val="FC7C55"/>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Template_LR (1).pptx" id="{8389A80D-39F1-457B-AC98-445735C5017E}" vid="{996B0CB7-A630-4CA8-A9CF-305CFE2EF9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4ef7323-bbf6-4e6d-88af-3843b93ce673}" enabled="0" method="" siteId="{34ef7323-bbf6-4e6d-88af-3843b93ce673}" removed="1"/>
</clbl:labelList>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1900-01-01T06:00:00.0000000Z</lastPrinted>
  <dcterms:created xsi:type="dcterms:W3CDTF">1900-01-01T06:00:00.0000000Z</dcterms:created>
  <dcterms:modified xsi:type="dcterms:W3CDTF">1900-01-01T06:00:00.0000000Z</dcterms:modified>
</coreProperties>
</file>